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CDE5"/>
    <a:srgbClr val="42C0DE"/>
    <a:srgbClr val="585858"/>
    <a:srgbClr val="000066"/>
    <a:srgbClr val="FFFFFF"/>
    <a:srgbClr val="653C29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C457D-490F-46F8-BBCB-509A3492FD8B}" type="datetimeFigureOut">
              <a:rPr kumimoji="1" lang="ja-JP" altLang="en-US" smtClean="0"/>
              <a:pPr/>
              <a:t>2012/2/7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19841-5FD5-47F6-8BAC-26749010AC5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19841-5FD5-47F6-8BAC-26749010AC5D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19841-5FD5-47F6-8BAC-26749010AC5D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19841-5FD5-47F6-8BAC-26749010AC5D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19841-5FD5-47F6-8BAC-26749010AC5D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19841-5FD5-47F6-8BAC-26749010AC5D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19841-5FD5-47F6-8BAC-26749010AC5D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19841-5FD5-47F6-8BAC-26749010AC5D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19841-5FD5-47F6-8BAC-26749010AC5D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19841-5FD5-47F6-8BAC-26749010AC5D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8A89-291A-49D9-B778-EB921120A1E5}" type="datetimeFigureOut">
              <a:rPr kumimoji="1" lang="ja-JP" altLang="en-US" smtClean="0"/>
              <a:pPr/>
              <a:t>2012/2/7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1452-CC05-4EA2-848B-AD28E10C35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8A89-291A-49D9-B778-EB921120A1E5}" type="datetimeFigureOut">
              <a:rPr kumimoji="1" lang="ja-JP" altLang="en-US" smtClean="0"/>
              <a:pPr/>
              <a:t>2012/2/7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1452-CC05-4EA2-848B-AD28E10C35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8A89-291A-49D9-B778-EB921120A1E5}" type="datetimeFigureOut">
              <a:rPr kumimoji="1" lang="ja-JP" altLang="en-US" smtClean="0"/>
              <a:pPr/>
              <a:t>2012/2/7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1452-CC05-4EA2-848B-AD28E10C35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8A89-291A-49D9-B778-EB921120A1E5}" type="datetimeFigureOut">
              <a:rPr kumimoji="1" lang="ja-JP" altLang="en-US" smtClean="0"/>
              <a:pPr/>
              <a:t>2012/2/7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1452-CC05-4EA2-848B-AD28E10C35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8A89-291A-49D9-B778-EB921120A1E5}" type="datetimeFigureOut">
              <a:rPr kumimoji="1" lang="ja-JP" altLang="en-US" smtClean="0"/>
              <a:pPr/>
              <a:t>2012/2/7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1452-CC05-4EA2-848B-AD28E10C35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8A89-291A-49D9-B778-EB921120A1E5}" type="datetimeFigureOut">
              <a:rPr kumimoji="1" lang="ja-JP" altLang="en-US" smtClean="0"/>
              <a:pPr/>
              <a:t>2012/2/7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1452-CC05-4EA2-848B-AD28E10C35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8A89-291A-49D9-B778-EB921120A1E5}" type="datetimeFigureOut">
              <a:rPr kumimoji="1" lang="ja-JP" altLang="en-US" smtClean="0"/>
              <a:pPr/>
              <a:t>2012/2/7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1452-CC05-4EA2-848B-AD28E10C35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8A89-291A-49D9-B778-EB921120A1E5}" type="datetimeFigureOut">
              <a:rPr kumimoji="1" lang="ja-JP" altLang="en-US" smtClean="0"/>
              <a:pPr/>
              <a:t>2012/2/7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1452-CC05-4EA2-848B-AD28E10C35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8A89-291A-49D9-B778-EB921120A1E5}" type="datetimeFigureOut">
              <a:rPr kumimoji="1" lang="ja-JP" altLang="en-US" smtClean="0"/>
              <a:pPr/>
              <a:t>2012/2/7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1452-CC05-4EA2-848B-AD28E10C35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8A89-291A-49D9-B778-EB921120A1E5}" type="datetimeFigureOut">
              <a:rPr kumimoji="1" lang="ja-JP" altLang="en-US" smtClean="0"/>
              <a:pPr/>
              <a:t>2012/2/7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1452-CC05-4EA2-848B-AD28E10C35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D8A89-291A-49D9-B778-EB921120A1E5}" type="datetimeFigureOut">
              <a:rPr kumimoji="1" lang="ja-JP" altLang="en-US" smtClean="0"/>
              <a:pPr/>
              <a:t>2012/2/7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51452-CC05-4EA2-848B-AD28E10C35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D8A89-291A-49D9-B778-EB921120A1E5}" type="datetimeFigureOut">
              <a:rPr kumimoji="1" lang="ja-JP" altLang="en-US" smtClean="0"/>
              <a:pPr/>
              <a:t>2012/2/7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51452-CC05-4EA2-848B-AD28E10C35E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集団心理　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～光と影～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smtClean="0">
              <a:solidFill>
                <a:schemeClr val="tx1"/>
              </a:solidFill>
            </a:endParaRPr>
          </a:p>
          <a:p>
            <a:r>
              <a:rPr kumimoji="1" lang="ja-JP" altLang="en-US" smtClean="0">
                <a:solidFill>
                  <a:schemeClr val="tx1"/>
                </a:solidFill>
              </a:rPr>
              <a:t>岡田</a:t>
            </a: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笹川　福本</a:t>
            </a:r>
            <a:endParaRPr lang="en-US" altLang="ja-JP" dirty="0" smtClean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 3" descr="不敗幻想①.jp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1115616" y="980728"/>
            <a:ext cx="7656512" cy="4786313"/>
          </a:xfrm>
        </p:spPr>
      </p:pic>
      <p:sp>
        <p:nvSpPr>
          <p:cNvPr id="6" name="雲形吹き出し 5"/>
          <p:cNvSpPr/>
          <p:nvPr/>
        </p:nvSpPr>
        <p:spPr>
          <a:xfrm>
            <a:off x="4067944" y="2708920"/>
            <a:ext cx="2376264" cy="1296144"/>
          </a:xfrm>
          <a:prstGeom prst="cloud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そうかな？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>
                <a:solidFill>
                  <a:schemeClr val="tx1"/>
                </a:solidFill>
              </a:rPr>
              <a:t>でも</a:t>
            </a:r>
            <a:r>
              <a:rPr lang="ja-JP" altLang="en-US" sz="1600" dirty="0" smtClean="0">
                <a:solidFill>
                  <a:schemeClr val="tx1"/>
                </a:solidFill>
              </a:rPr>
              <a:t>、みんなに合わせよう・・・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" name="円形吹き出し 6"/>
          <p:cNvSpPr/>
          <p:nvPr/>
        </p:nvSpPr>
        <p:spPr>
          <a:xfrm>
            <a:off x="6588224" y="1988840"/>
            <a:ext cx="2555776" cy="864096"/>
          </a:xfrm>
          <a:prstGeom prst="wedgeEllipse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solidFill>
                  <a:schemeClr val="tx1"/>
                </a:solidFill>
              </a:rPr>
              <a:t>これがいい！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8" name="円形吹き出し 7"/>
          <p:cNvSpPr/>
          <p:nvPr/>
        </p:nvSpPr>
        <p:spPr>
          <a:xfrm>
            <a:off x="6730190" y="5190451"/>
            <a:ext cx="1368152" cy="1080120"/>
          </a:xfrm>
          <a:prstGeom prst="wedgeEllipseCallout">
            <a:avLst>
              <a:gd name="adj1" fmla="val -68407"/>
              <a:gd name="adj2" fmla="val -4454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solidFill>
                  <a:schemeClr val="tx1"/>
                </a:solidFill>
              </a:rPr>
              <a:t>異議なし！！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円形吹き出し 4"/>
          <p:cNvSpPr/>
          <p:nvPr/>
        </p:nvSpPr>
        <p:spPr>
          <a:xfrm>
            <a:off x="467544" y="1988840"/>
            <a:ext cx="2160240" cy="1080120"/>
          </a:xfrm>
          <a:prstGeom prst="wedgeEllipseCallout">
            <a:avLst>
              <a:gd name="adj1" fmla="val 13149"/>
              <a:gd name="adj2" fmla="val 5773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そうだそうだ！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コンテンツ プレースホルダ 3" descr="不敗幻想①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980728"/>
            <a:ext cx="7656512" cy="4786313"/>
          </a:xfrm>
          <a:prstGeom prst="rect">
            <a:avLst/>
          </a:prstGeom>
        </p:spPr>
      </p:pic>
      <p:sp>
        <p:nvSpPr>
          <p:cNvPr id="3" name="雲形吹き出し 2"/>
          <p:cNvSpPr/>
          <p:nvPr/>
        </p:nvSpPr>
        <p:spPr>
          <a:xfrm>
            <a:off x="4067944" y="2708920"/>
            <a:ext cx="2376264" cy="1296144"/>
          </a:xfrm>
          <a:prstGeom prst="cloudCallou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そうかな？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r>
              <a:rPr lang="ja-JP" altLang="en-US" sz="1600" dirty="0">
                <a:solidFill>
                  <a:schemeClr val="tx1"/>
                </a:solidFill>
              </a:rPr>
              <a:t>でも</a:t>
            </a:r>
            <a:r>
              <a:rPr lang="ja-JP" altLang="en-US" sz="1600" dirty="0" smtClean="0">
                <a:solidFill>
                  <a:schemeClr val="tx1"/>
                </a:solidFill>
              </a:rPr>
              <a:t>、みんなに合わせよう・・・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" name="円形吹き出し 3"/>
          <p:cNvSpPr/>
          <p:nvPr/>
        </p:nvSpPr>
        <p:spPr>
          <a:xfrm>
            <a:off x="6588224" y="1988840"/>
            <a:ext cx="2555776" cy="864096"/>
          </a:xfrm>
          <a:prstGeom prst="wedgeEllipse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solidFill>
                  <a:schemeClr val="tx1"/>
                </a:solidFill>
              </a:rPr>
              <a:t>これがいい！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円形吹き出し 4"/>
          <p:cNvSpPr/>
          <p:nvPr/>
        </p:nvSpPr>
        <p:spPr>
          <a:xfrm>
            <a:off x="6730190" y="5190451"/>
            <a:ext cx="1368152" cy="1080120"/>
          </a:xfrm>
          <a:prstGeom prst="wedgeEllipseCallout">
            <a:avLst>
              <a:gd name="adj1" fmla="val -68407"/>
              <a:gd name="adj2" fmla="val -4454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solidFill>
                  <a:schemeClr val="tx1"/>
                </a:solidFill>
              </a:rPr>
              <a:t>異議なし！！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円形吹き出し 5"/>
          <p:cNvSpPr/>
          <p:nvPr/>
        </p:nvSpPr>
        <p:spPr>
          <a:xfrm>
            <a:off x="467544" y="1988840"/>
            <a:ext cx="2160240" cy="1080120"/>
          </a:xfrm>
          <a:prstGeom prst="wedgeEllipseCallout">
            <a:avLst>
              <a:gd name="adj1" fmla="val 13149"/>
              <a:gd name="adj2" fmla="val 5773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そうだそうだ！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7200" dirty="0" smtClean="0">
                <a:solidFill>
                  <a:srgbClr val="FF0000"/>
                </a:solidFill>
              </a:rPr>
              <a:t>不敗幻想</a:t>
            </a:r>
            <a:endParaRPr kumimoji="1" lang="ja-JP" altLang="en-US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コンテンツ プレースホルダ 21" descr="ｊｊｋｊｋｊ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39552" y="692696"/>
            <a:ext cx="8208912" cy="5616624"/>
          </a:xfrm>
        </p:spPr>
      </p:pic>
      <p:sp>
        <p:nvSpPr>
          <p:cNvPr id="9" name="円形吹き出し 8"/>
          <p:cNvSpPr/>
          <p:nvPr/>
        </p:nvSpPr>
        <p:spPr>
          <a:xfrm>
            <a:off x="5436096" y="4869160"/>
            <a:ext cx="3312368" cy="1296144"/>
          </a:xfrm>
          <a:prstGeom prst="wedgeEllipseCallout">
            <a:avLst>
              <a:gd name="adj1" fmla="val 7550"/>
              <a:gd name="adj2" fmla="val -8535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それ違</a:t>
            </a:r>
            <a:r>
              <a:rPr lang="ja-JP" altLang="en-US" dirty="0">
                <a:solidFill>
                  <a:schemeClr val="tx1"/>
                </a:solidFill>
              </a:rPr>
              <a:t>う</a:t>
            </a:r>
            <a:r>
              <a:rPr lang="ja-JP" altLang="en-US" dirty="0" smtClean="0">
                <a:solidFill>
                  <a:schemeClr val="tx1"/>
                </a:solidFill>
              </a:rPr>
              <a:t>と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思うんだけど・・・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円形吹き出し 6"/>
          <p:cNvSpPr/>
          <p:nvPr/>
        </p:nvSpPr>
        <p:spPr>
          <a:xfrm>
            <a:off x="5364088" y="980728"/>
            <a:ext cx="3312368" cy="1296144"/>
          </a:xfrm>
          <a:prstGeom prst="wedgeEllipseCallout">
            <a:avLst>
              <a:gd name="adj1" fmla="val -56604"/>
              <a:gd name="adj2" fmla="val 6488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</a:rPr>
              <a:t>なんだと？！</a:t>
            </a:r>
            <a:endParaRPr kumimoji="1" lang="ja-JP" altLang="en-US" sz="2800" b="1" dirty="0">
              <a:solidFill>
                <a:schemeClr val="tx1"/>
              </a:solidFill>
            </a:endParaRPr>
          </a:p>
        </p:txBody>
      </p:sp>
      <p:grpSp>
        <p:nvGrpSpPr>
          <p:cNvPr id="30" name="グループ化 29"/>
          <p:cNvGrpSpPr/>
          <p:nvPr/>
        </p:nvGrpSpPr>
        <p:grpSpPr>
          <a:xfrm>
            <a:off x="611560" y="404664"/>
            <a:ext cx="3763094" cy="3547070"/>
            <a:chOff x="611560" y="404664"/>
            <a:chExt cx="3763094" cy="3547070"/>
          </a:xfrm>
        </p:grpSpPr>
        <p:pic>
          <p:nvPicPr>
            <p:cNvPr id="23" name="図 22" descr="un.bmp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23928" y="404664"/>
              <a:ext cx="450726" cy="450726"/>
            </a:xfrm>
            <a:prstGeom prst="rect">
              <a:avLst/>
            </a:prstGeom>
          </p:spPr>
        </p:pic>
        <p:pic>
          <p:nvPicPr>
            <p:cNvPr id="24" name="図 23" descr="un.bmp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07904" y="2420888"/>
              <a:ext cx="450726" cy="450726"/>
            </a:xfrm>
            <a:prstGeom prst="rect">
              <a:avLst/>
            </a:prstGeom>
          </p:spPr>
        </p:pic>
        <p:pic>
          <p:nvPicPr>
            <p:cNvPr id="25" name="図 24" descr="un.bmp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99792" y="3068960"/>
              <a:ext cx="450726" cy="450726"/>
            </a:xfrm>
            <a:prstGeom prst="rect">
              <a:avLst/>
            </a:prstGeom>
          </p:spPr>
        </p:pic>
        <p:pic>
          <p:nvPicPr>
            <p:cNvPr id="26" name="図 25" descr="un.bmp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47664" y="3501008"/>
              <a:ext cx="450726" cy="450726"/>
            </a:xfrm>
            <a:prstGeom prst="rect">
              <a:avLst/>
            </a:prstGeom>
          </p:spPr>
        </p:pic>
        <p:pic>
          <p:nvPicPr>
            <p:cNvPr id="27" name="図 26" descr="un.bmp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11560" y="2348880"/>
              <a:ext cx="450726" cy="450726"/>
            </a:xfrm>
            <a:prstGeom prst="rect">
              <a:avLst/>
            </a:prstGeom>
          </p:spPr>
        </p:pic>
        <p:pic>
          <p:nvPicPr>
            <p:cNvPr id="28" name="図 27" descr="un.bmp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91680" y="1340768"/>
              <a:ext cx="450726" cy="450726"/>
            </a:xfrm>
            <a:prstGeom prst="rect">
              <a:avLst/>
            </a:prstGeom>
          </p:spPr>
        </p:pic>
        <p:pic>
          <p:nvPicPr>
            <p:cNvPr id="29" name="図 28" descr="un.bmp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43808" y="620688"/>
              <a:ext cx="450726" cy="450726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 3" descr="ｊｊｈｊｈｊｈｊｈ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7544" y="1412776"/>
            <a:ext cx="8152859" cy="50955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 3" descr="ｂｂｂｂｂｂ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7544" y="1412776"/>
            <a:ext cx="8208912" cy="5130570"/>
          </a:xfrm>
          <a:ln>
            <a:noFill/>
          </a:ln>
        </p:spPr>
      </p:pic>
      <p:sp>
        <p:nvSpPr>
          <p:cNvPr id="5" name="円形吹き出し 4"/>
          <p:cNvSpPr/>
          <p:nvPr/>
        </p:nvSpPr>
        <p:spPr>
          <a:xfrm>
            <a:off x="5940152" y="2852936"/>
            <a:ext cx="2592288" cy="936104"/>
          </a:xfrm>
          <a:prstGeom prst="wedgeEllipseCallout">
            <a:avLst>
              <a:gd name="adj1" fmla="val 2020"/>
              <a:gd name="adj2" fmla="val 6525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危ないから、止めようよ・・・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6" name="円形吹き出し 5"/>
          <p:cNvSpPr/>
          <p:nvPr/>
        </p:nvSpPr>
        <p:spPr>
          <a:xfrm>
            <a:off x="755576" y="5373216"/>
            <a:ext cx="2592288" cy="936104"/>
          </a:xfrm>
          <a:prstGeom prst="wedgeEllipseCallout">
            <a:avLst>
              <a:gd name="adj1" fmla="val 57663"/>
              <a:gd name="adj2" fmla="val -682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川で遊ぼう！！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円形吹き出し 6"/>
          <p:cNvSpPr/>
          <p:nvPr/>
        </p:nvSpPr>
        <p:spPr>
          <a:xfrm>
            <a:off x="3203848" y="3861048"/>
            <a:ext cx="1584176" cy="720080"/>
          </a:xfrm>
          <a:prstGeom prst="wedgeEllipseCallout">
            <a:avLst>
              <a:gd name="adj1" fmla="val 49714"/>
              <a:gd name="adj2" fmla="val -3229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遊ぼう！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 rot="20579462">
            <a:off x="967115" y="1505777"/>
            <a:ext cx="1728192" cy="720080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危険！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入るな！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 rot="20552518">
            <a:off x="1469046" y="2363476"/>
            <a:ext cx="168208" cy="461799"/>
          </a:xfrm>
          <a:prstGeom prst="rect">
            <a:avLst/>
          </a:prstGeom>
          <a:solidFill>
            <a:srgbClr val="653C2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 rot="20552518">
            <a:off x="2333142" y="2075443"/>
            <a:ext cx="168208" cy="461799"/>
          </a:xfrm>
          <a:prstGeom prst="rect">
            <a:avLst/>
          </a:prstGeom>
          <a:solidFill>
            <a:srgbClr val="653C29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 descr="fgfgfgf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2132856"/>
            <a:ext cx="4392488" cy="2451008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2123728" y="1988840"/>
            <a:ext cx="4680520" cy="3024336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3635896" y="6021288"/>
            <a:ext cx="1080120" cy="1124744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形吹き出し 8"/>
          <p:cNvSpPr/>
          <p:nvPr/>
        </p:nvSpPr>
        <p:spPr>
          <a:xfrm>
            <a:off x="6732240" y="1772816"/>
            <a:ext cx="1584176" cy="5085184"/>
          </a:xfrm>
          <a:prstGeom prst="wedgeEllipseCallout">
            <a:avLst>
              <a:gd name="adj1" fmla="val -152855"/>
              <a:gd name="adj2" fmla="val -23912"/>
            </a:avLst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t"/>
          <a:lstStyle/>
          <a:p>
            <a:r>
              <a:rPr kumimoji="1" lang="ja-JP" altLang="en-US" sz="2000" dirty="0" smtClean="0">
                <a:solidFill>
                  <a:schemeClr val="tx1"/>
                </a:solidFill>
              </a:rPr>
              <a:t>昨日、Ａ川で泳ごうとした大学生が、川に流され意識不明の重体で発見されました。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0" name="円形吹き出し 9"/>
          <p:cNvSpPr/>
          <p:nvPr/>
        </p:nvSpPr>
        <p:spPr>
          <a:xfrm>
            <a:off x="1475656" y="5229200"/>
            <a:ext cx="2808312" cy="720080"/>
          </a:xfrm>
          <a:prstGeom prst="wedgeEllipseCallout">
            <a:avLst>
              <a:gd name="adj1" fmla="val 25944"/>
              <a:gd name="adj2" fmla="val 8038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</a:rPr>
              <a:t>危なかった</a:t>
            </a:r>
            <a:r>
              <a:rPr kumimoji="1" lang="ja-JP" altLang="en-US" b="1" dirty="0" err="1" smtClean="0">
                <a:solidFill>
                  <a:schemeClr val="tx1"/>
                </a:solidFill>
              </a:rPr>
              <a:t>ーー</a:t>
            </a:r>
            <a:endParaRPr kumimoji="1" lang="en-US" altLang="ja-JP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ｇｖｇｖｇｖｇｖ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476672"/>
            <a:ext cx="7416824" cy="5107750"/>
          </a:xfrm>
          <a:prstGeom prst="rect">
            <a:avLst/>
          </a:prstGeom>
          <a:ln>
            <a:solidFill>
              <a:srgbClr val="42C0DE">
                <a:alpha val="0"/>
              </a:srgbClr>
            </a:solidFill>
          </a:ln>
        </p:spPr>
      </p:pic>
      <p:sp>
        <p:nvSpPr>
          <p:cNvPr id="4" name="雲形吹き出し 3"/>
          <p:cNvSpPr/>
          <p:nvPr/>
        </p:nvSpPr>
        <p:spPr>
          <a:xfrm>
            <a:off x="179512" y="0"/>
            <a:ext cx="8784976" cy="6381328"/>
          </a:xfrm>
          <a:prstGeom prst="cloudCallout">
            <a:avLst>
              <a:gd name="adj1" fmla="val -48892"/>
              <a:gd name="adj2" fmla="val 4918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475656" y="4293096"/>
            <a:ext cx="4608512" cy="12961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>
                <a:solidFill>
                  <a:srgbClr val="000066"/>
                </a:solidFill>
              </a:rPr>
              <a:t>もし</a:t>
            </a:r>
            <a:r>
              <a:rPr lang="ja-JP" altLang="en-US" sz="4000" dirty="0" smtClean="0">
                <a:solidFill>
                  <a:srgbClr val="000066"/>
                </a:solidFill>
              </a:rPr>
              <a:t>入っていたら・・・</a:t>
            </a:r>
            <a:endParaRPr kumimoji="1" lang="ja-JP" altLang="en-US" sz="4000" dirty="0">
              <a:solidFill>
                <a:srgbClr val="000066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 rot="19883074">
            <a:off x="7215239" y="2623338"/>
            <a:ext cx="212602" cy="56769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 rot="1463974">
            <a:off x="7772105" y="2580007"/>
            <a:ext cx="190646" cy="543572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 rot="19883074">
            <a:off x="4046886" y="3373231"/>
            <a:ext cx="212602" cy="56769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 rot="19883074">
            <a:off x="4262910" y="1140985"/>
            <a:ext cx="212602" cy="56769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 rot="19883074">
            <a:off x="2318695" y="2725159"/>
            <a:ext cx="212602" cy="567695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 rot="1463974">
            <a:off x="5107809" y="3300087"/>
            <a:ext cx="190646" cy="543572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 rot="1463974">
            <a:off x="3451625" y="2580008"/>
            <a:ext cx="190646" cy="543572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 rot="1463974">
            <a:off x="5395840" y="995832"/>
            <a:ext cx="190646" cy="543572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 rot="19883074">
            <a:off x="6209606" y="1237454"/>
            <a:ext cx="207643" cy="87749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6" name="角丸四角形 15"/>
          <p:cNvSpPr/>
          <p:nvPr/>
        </p:nvSpPr>
        <p:spPr>
          <a:xfrm rot="1463974">
            <a:off x="7338483" y="1122476"/>
            <a:ext cx="175355" cy="861849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爆発 1 16"/>
          <p:cNvSpPr/>
          <p:nvPr/>
        </p:nvSpPr>
        <p:spPr>
          <a:xfrm>
            <a:off x="3203848" y="1772816"/>
            <a:ext cx="4608512" cy="1440160"/>
          </a:xfrm>
          <a:prstGeom prst="irregularSeal1">
            <a:avLst/>
          </a:prstGeom>
          <a:solidFill>
            <a:srgbClr val="42C0DE">
              <a:alpha val="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 smtClean="0">
                <a:solidFill>
                  <a:srgbClr val="FF0000"/>
                </a:solidFill>
                <a:latin typeface="祥南行書体" pitchFamily="65" charset="-128"/>
                <a:ea typeface="祥南行書体" pitchFamily="65" charset="-128"/>
              </a:rPr>
              <a:t>たすけてー</a:t>
            </a:r>
            <a:endParaRPr kumimoji="1" lang="ja-JP" altLang="en-US" sz="3600" b="1" dirty="0">
              <a:solidFill>
                <a:srgbClr val="FF0000"/>
              </a:solidFill>
              <a:latin typeface="祥南行書体" pitchFamily="65" charset="-128"/>
              <a:ea typeface="祥南行書体" pitchFamily="65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出典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渋谷昌三著　</a:t>
            </a:r>
            <a:r>
              <a:rPr lang="en-US" altLang="ja-JP" dirty="0" smtClean="0"/>
              <a:t>2010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「面白いほどよくわかる！心理学の本</a:t>
            </a:r>
            <a:r>
              <a:rPr lang="ja-JP" altLang="en-US" dirty="0"/>
              <a:t>」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133</Words>
  <Application>Microsoft Office PowerPoint</Application>
  <PresentationFormat>画面に合わせる (4:3)</PresentationFormat>
  <Paragraphs>38</Paragraphs>
  <Slides>9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テーマ</vt:lpstr>
      <vt:lpstr>集団心理　 ～光と影～</vt:lpstr>
      <vt:lpstr>スライド 2</vt:lpstr>
      <vt:lpstr>不敗幻想</vt:lpstr>
      <vt:lpstr>スライド 4</vt:lpstr>
      <vt:lpstr>スライド 5</vt:lpstr>
      <vt:lpstr>スライド 6</vt:lpstr>
      <vt:lpstr>スライド 7</vt:lpstr>
      <vt:lpstr>スライド 8</vt:lpstr>
      <vt:lpstr>出典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PCUser</dc:creator>
  <cp:lastModifiedBy>PCUser</cp:lastModifiedBy>
  <cp:revision>23</cp:revision>
  <dcterms:created xsi:type="dcterms:W3CDTF">2012-01-24T04:48:45Z</dcterms:created>
  <dcterms:modified xsi:type="dcterms:W3CDTF">2012-02-07T07:36:29Z</dcterms:modified>
</cp:coreProperties>
</file>