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6" r:id="rId8"/>
    <p:sldId id="267" r:id="rId9"/>
    <p:sldId id="262" r:id="rId10"/>
    <p:sldId id="264" r:id="rId1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タイトル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マスター サブタイトルの書式設定</a:t>
            </a:r>
            <a:endParaRPr kumimoji="0" lang="en-US"/>
          </a:p>
        </p:txBody>
      </p:sp>
      <p:grpSp>
        <p:nvGrpSpPr>
          <p:cNvPr id="2" name="グループ化 1"/>
          <p:cNvGrpSpPr/>
          <p:nvPr/>
        </p:nvGrpSpPr>
        <p:grpSpPr>
          <a:xfrm>
            <a:off x="-3765"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ー 29"/>
          <p:cNvSpPr>
            <a:spLocks noGrp="1"/>
          </p:cNvSpPr>
          <p:nvPr>
            <p:ph type="dt" sz="half" idx="10"/>
          </p:nvPr>
        </p:nvSpPr>
        <p:spPr/>
        <p:txBody>
          <a:bodyPr/>
          <a:lstStyle>
            <a:lvl1pPr>
              <a:defRPr>
                <a:solidFill>
                  <a:srgbClr val="FFFFFF"/>
                </a:solidFill>
              </a:defRPr>
            </a:lvl1pPr>
            <a:extLst/>
          </a:lstStyle>
          <a:p>
            <a:fld id="{4703B7B6-2982-4631-BBB6-2374B089C6EF}" type="datetimeFigureOut">
              <a:rPr kumimoji="1" lang="ja-JP" altLang="en-US" smtClean="0"/>
              <a:t>2013/2/4</a:t>
            </a:fld>
            <a:endParaRPr kumimoji="1" lang="ja-JP" altLang="en-US"/>
          </a:p>
        </p:txBody>
      </p:sp>
      <p:sp>
        <p:nvSpPr>
          <p:cNvPr id="19" name="フッター プレースホルダー 18"/>
          <p:cNvSpPr>
            <a:spLocks noGrp="1"/>
          </p:cNvSpPr>
          <p:nvPr>
            <p:ph type="ftr" sz="quarter" idx="11"/>
          </p:nvPr>
        </p:nvSpPr>
        <p:spPr/>
        <p:txBody>
          <a:bodyPr/>
          <a:lstStyle>
            <a:lvl1pPr>
              <a:defRPr>
                <a:solidFill>
                  <a:schemeClr val="accent1">
                    <a:tint val="20000"/>
                  </a:schemeClr>
                </a:solidFill>
              </a:defRPr>
            </a:lvl1pPr>
            <a:extLst/>
          </a:lstStyle>
          <a:p>
            <a:endParaRPr kumimoji="1" lang="ja-JP" altLang="en-US"/>
          </a:p>
        </p:txBody>
      </p:sp>
      <p:sp>
        <p:nvSpPr>
          <p:cNvPr id="27" name="スライド番号プレースホルダー 26"/>
          <p:cNvSpPr>
            <a:spLocks noGrp="1"/>
          </p:cNvSpPr>
          <p:nvPr>
            <p:ph type="sldNum" sz="quarter" idx="12"/>
          </p:nvPr>
        </p:nvSpPr>
        <p:spPr/>
        <p:txBody>
          <a:bodyPr/>
          <a:lstStyle>
            <a:lvl1pPr>
              <a:defRPr>
                <a:solidFill>
                  <a:srgbClr val="FFFFFF"/>
                </a:solidFill>
              </a:defRPr>
            </a:lvl1pPr>
            <a:extLst/>
          </a:lstStyle>
          <a:p>
            <a:fld id="{B522AC9E-3061-4090-B487-6B6D56CFB580}"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1481329"/>
            <a:ext cx="8229600" cy="4386071"/>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4703B7B6-2982-4631-BBB6-2374B089C6EF}" type="datetimeFigureOut">
              <a:rPr kumimoji="1" lang="ja-JP" altLang="en-US" smtClean="0"/>
              <a:t>2013/2/4</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B522AC9E-3061-4090-B487-6B6D56CFB580}"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0"/>
            <a:ext cx="1777470" cy="5592761"/>
          </a:xfrm>
        </p:spPr>
        <p:txBody>
          <a:bodyPr vert="eaVert"/>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41"/>
            <a:ext cx="6324600" cy="5592760"/>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4703B7B6-2982-4631-BBB6-2374B089C6EF}" type="datetimeFigureOut">
              <a:rPr kumimoji="1" lang="ja-JP" altLang="en-US" smtClean="0"/>
              <a:t>2013/2/4</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B522AC9E-3061-4090-B487-6B6D56CFB580}"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4703B7B6-2982-4631-BBB6-2374B089C6EF}" type="datetimeFigureOut">
              <a:rPr kumimoji="1" lang="ja-JP" altLang="en-US" smtClean="0"/>
              <a:t>2013/2/4</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B522AC9E-3061-4090-B487-6B6D56CFB580}" type="slidenum">
              <a:rPr kumimoji="1" lang="ja-JP" altLang="en-US" smtClean="0"/>
              <a:t>‹#›</a:t>
            </a:fld>
            <a:endParaRPr kumimoji="1" lang="ja-JP" altLang="en-US"/>
          </a:p>
        </p:txBody>
      </p:sp>
      <p:sp>
        <p:nvSpPr>
          <p:cNvPr id="7" name="タイトル 6"/>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p:txBody>
          <a:bodyPr/>
          <a:lstStyle>
            <a:extLst/>
          </a:lstStyle>
          <a:p>
            <a:fld id="{4703B7B6-2982-4631-BBB6-2374B089C6EF}" type="datetimeFigureOut">
              <a:rPr kumimoji="1" lang="ja-JP" altLang="en-US" smtClean="0"/>
              <a:t>2013/2/4</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B522AC9E-3061-4090-B487-6B6D56CFB580}" type="slidenum">
              <a:rPr kumimoji="1" lang="ja-JP" altLang="en-US" smtClean="0"/>
              <a:t>‹#›</a:t>
            </a:fld>
            <a:endParaRPr kumimoji="1" lang="ja-JP" altLang="en-US"/>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extLst/>
          </a:lstStyle>
          <a:p>
            <a:fld id="{4703B7B6-2982-4631-BBB6-2374B089C6EF}" type="datetimeFigureOut">
              <a:rPr kumimoji="1" lang="ja-JP" altLang="en-US" smtClean="0"/>
              <a:t>2013/2/4</a:t>
            </a:fld>
            <a:endParaRPr kumimoji="1" lang="ja-JP" altLang="en-US"/>
          </a:p>
        </p:txBody>
      </p:sp>
      <p:sp>
        <p:nvSpPr>
          <p:cNvPr id="6" name="フッター プレースホルダー 5"/>
          <p:cNvSpPr>
            <a:spLocks noGrp="1"/>
          </p:cNvSpPr>
          <p:nvPr>
            <p:ph type="ftr" sz="quarter" idx="11"/>
          </p:nvPr>
        </p:nvSpPr>
        <p:spPr/>
        <p:txBody>
          <a:bodyPr/>
          <a:lstStyle>
            <a:extLst/>
          </a:lstStyle>
          <a:p>
            <a:endParaRPr kumimoji="1" lang="ja-JP" altLang="en-US"/>
          </a:p>
        </p:txBody>
      </p:sp>
      <p:sp>
        <p:nvSpPr>
          <p:cNvPr id="7" name="スライド番号プレースホルダー 6"/>
          <p:cNvSpPr>
            <a:spLocks noGrp="1"/>
          </p:cNvSpPr>
          <p:nvPr>
            <p:ph type="sldNum" sz="quarter" idx="12"/>
          </p:nvPr>
        </p:nvSpPr>
        <p:spPr/>
        <p:txBody>
          <a:bodyPr/>
          <a:lstStyle>
            <a:extLst/>
          </a:lstStyle>
          <a:p>
            <a:fld id="{B522AC9E-3061-4090-B487-6B6D56CFB580}" type="slidenum">
              <a:rPr kumimoji="1" lang="ja-JP" altLang="en-US" smtClean="0"/>
              <a:t>‹#›</a:t>
            </a:fld>
            <a:endParaRPr kumimoji="1" lang="ja-JP" altLang="en-US"/>
          </a:p>
        </p:txBody>
      </p:sp>
      <p:sp>
        <p:nvSpPr>
          <p:cNvPr id="8" name="タイトル 7"/>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5" name="コンテンツ プレースホルダー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ー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p:txBody>
          <a:bodyPr/>
          <a:lstStyle>
            <a:extLst/>
          </a:lstStyle>
          <a:p>
            <a:fld id="{4703B7B6-2982-4631-BBB6-2374B089C6EF}" type="datetimeFigureOut">
              <a:rPr kumimoji="1" lang="ja-JP" altLang="en-US" smtClean="0"/>
              <a:t>2013/2/4</a:t>
            </a:fld>
            <a:endParaRPr kumimoji="1" lang="ja-JP" altLang="en-US"/>
          </a:p>
        </p:txBody>
      </p:sp>
      <p:sp>
        <p:nvSpPr>
          <p:cNvPr id="8" name="フッター プレースホルダー 7"/>
          <p:cNvSpPr>
            <a:spLocks noGrp="1"/>
          </p:cNvSpPr>
          <p:nvPr>
            <p:ph type="ftr" sz="quarter" idx="11"/>
          </p:nvPr>
        </p:nvSpPr>
        <p:spPr/>
        <p:txBody>
          <a:bodyPr/>
          <a:lstStyle>
            <a:extLst/>
          </a:lstStyle>
          <a:p>
            <a:endParaRPr kumimoji="1" lang="ja-JP" altLang="en-US"/>
          </a:p>
        </p:txBody>
      </p:sp>
      <p:sp>
        <p:nvSpPr>
          <p:cNvPr id="9" name="スライド番号プレースホルダー 8"/>
          <p:cNvSpPr>
            <a:spLocks noGrp="1"/>
          </p:cNvSpPr>
          <p:nvPr>
            <p:ph type="sldNum" sz="quarter" idx="12"/>
          </p:nvPr>
        </p:nvSpPr>
        <p:spPr/>
        <p:txBody>
          <a:bodyPr/>
          <a:lstStyle>
            <a:extLst/>
          </a:lstStyle>
          <a:p>
            <a:fld id="{B522AC9E-3061-4090-B487-6B6D56CFB580}"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extLst/>
          </a:lstStyle>
          <a:p>
            <a:fld id="{4703B7B6-2982-4631-BBB6-2374B089C6EF}" type="datetimeFigureOut">
              <a:rPr kumimoji="1" lang="ja-JP" altLang="en-US" smtClean="0"/>
              <a:t>2013/2/4</a:t>
            </a:fld>
            <a:endParaRPr kumimoji="1" lang="ja-JP" altLang="en-US"/>
          </a:p>
        </p:txBody>
      </p:sp>
      <p:sp>
        <p:nvSpPr>
          <p:cNvPr id="4" name="フッター プレースホルダー 3"/>
          <p:cNvSpPr>
            <a:spLocks noGrp="1"/>
          </p:cNvSpPr>
          <p:nvPr>
            <p:ph type="ftr" sz="quarter" idx="11"/>
          </p:nvPr>
        </p:nvSpPr>
        <p:spPr/>
        <p:txBody>
          <a:bodyPr/>
          <a:lstStyle>
            <a:extLst/>
          </a:lstStyle>
          <a:p>
            <a:endParaRPr kumimoji="1" lang="ja-JP" altLang="en-US"/>
          </a:p>
        </p:txBody>
      </p:sp>
      <p:sp>
        <p:nvSpPr>
          <p:cNvPr id="5" name="スライド番号プレースホルダー 4"/>
          <p:cNvSpPr>
            <a:spLocks noGrp="1"/>
          </p:cNvSpPr>
          <p:nvPr>
            <p:ph type="sldNum" sz="quarter" idx="12"/>
          </p:nvPr>
        </p:nvSpPr>
        <p:spPr/>
        <p:txBody>
          <a:bodyPr/>
          <a:lstStyle>
            <a:extLst/>
          </a:lstStyle>
          <a:p>
            <a:fld id="{B522AC9E-3061-4090-B487-6B6D56CFB580}" type="slidenum">
              <a:rPr kumimoji="1" lang="ja-JP" altLang="en-US" smtClean="0"/>
              <a:t>‹#›</a:t>
            </a:fld>
            <a:endParaRPr kumimoji="1" lang="ja-JP" altLang="en-US"/>
          </a:p>
        </p:txBody>
      </p:sp>
      <p:sp>
        <p:nvSpPr>
          <p:cNvPr id="6" name="タイトル 5"/>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extLst/>
          </a:lstStyle>
          <a:p>
            <a:fld id="{4703B7B6-2982-4631-BBB6-2374B089C6EF}" type="datetimeFigureOut">
              <a:rPr kumimoji="1" lang="ja-JP" altLang="en-US" smtClean="0"/>
              <a:t>2013/2/4</a:t>
            </a:fld>
            <a:endParaRPr kumimoji="1" lang="ja-JP" altLang="en-US"/>
          </a:p>
        </p:txBody>
      </p:sp>
      <p:sp>
        <p:nvSpPr>
          <p:cNvPr id="3" name="フッター プレースホルダー 2"/>
          <p:cNvSpPr>
            <a:spLocks noGrp="1"/>
          </p:cNvSpPr>
          <p:nvPr>
            <p:ph type="ftr" sz="quarter" idx="11"/>
          </p:nvPr>
        </p:nvSpPr>
        <p:spPr/>
        <p:txBody>
          <a:bodyPr/>
          <a:lstStyle>
            <a:extLst/>
          </a:lstStyle>
          <a:p>
            <a:endParaRPr kumimoji="1" lang="ja-JP" altLang="en-US"/>
          </a:p>
        </p:txBody>
      </p:sp>
      <p:sp>
        <p:nvSpPr>
          <p:cNvPr id="4" name="スライド番号プレースホルダー 3"/>
          <p:cNvSpPr>
            <a:spLocks noGrp="1"/>
          </p:cNvSpPr>
          <p:nvPr>
            <p:ph type="sldNum" sz="quarter" idx="12"/>
          </p:nvPr>
        </p:nvSpPr>
        <p:spPr/>
        <p:txBody>
          <a:bodyPr/>
          <a:lstStyle>
            <a:extLst/>
          </a:lstStyle>
          <a:p>
            <a:fld id="{B522AC9E-3061-4090-B487-6B6D56CFB580}"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a:xfrm>
            <a:off x="6727032" y="6407944"/>
            <a:ext cx="1920240" cy="365760"/>
          </a:xfrm>
        </p:spPr>
        <p:txBody>
          <a:bodyPr/>
          <a:lstStyle>
            <a:extLst/>
          </a:lstStyle>
          <a:p>
            <a:fld id="{4703B7B6-2982-4631-BBB6-2374B089C6EF}" type="datetimeFigureOut">
              <a:rPr kumimoji="1" lang="ja-JP" altLang="en-US" smtClean="0"/>
              <a:t>2013/2/4</a:t>
            </a:fld>
            <a:endParaRPr kumimoji="1" lang="ja-JP" altLang="en-US"/>
          </a:p>
        </p:txBody>
      </p:sp>
      <p:sp>
        <p:nvSpPr>
          <p:cNvPr id="6" name="フッター プレースホルダー 5"/>
          <p:cNvSpPr>
            <a:spLocks noGrp="1"/>
          </p:cNvSpPr>
          <p:nvPr>
            <p:ph type="ftr" sz="quarter" idx="11"/>
          </p:nvPr>
        </p:nvSpPr>
        <p:spPr/>
        <p:txBody>
          <a:bodyPr/>
          <a:lstStyle>
            <a:extLst/>
          </a:lstStyle>
          <a:p>
            <a:endParaRPr kumimoji="1" lang="ja-JP" altLang="en-US"/>
          </a:p>
        </p:txBody>
      </p:sp>
      <p:sp>
        <p:nvSpPr>
          <p:cNvPr id="7" name="スライド番号プレースホルダー 6"/>
          <p:cNvSpPr>
            <a:spLocks noGrp="1"/>
          </p:cNvSpPr>
          <p:nvPr>
            <p:ph type="sldNum" sz="quarter" idx="12"/>
          </p:nvPr>
        </p:nvSpPr>
        <p:spPr/>
        <p:txBody>
          <a:bodyPr/>
          <a:lstStyle>
            <a:extLst/>
          </a:lstStyle>
          <a:p>
            <a:fld id="{B522AC9E-3061-4090-B487-6B6D56CFB580}"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ー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マスター テキストの書式設定</a:t>
            </a:r>
          </a:p>
        </p:txBody>
      </p:sp>
      <p:sp>
        <p:nvSpPr>
          <p:cNvPr id="3" name="図プレースホルダー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ー 4"/>
          <p:cNvSpPr>
            <a:spLocks noGrp="1"/>
          </p:cNvSpPr>
          <p:nvPr>
            <p:ph type="dt" sz="half" idx="10"/>
          </p:nvPr>
        </p:nvSpPr>
        <p:spPr/>
        <p:txBody>
          <a:bodyPr/>
          <a:lstStyle>
            <a:lvl1pPr>
              <a:defRPr>
                <a:solidFill>
                  <a:schemeClr val="tx1"/>
                </a:solidFill>
              </a:defRPr>
            </a:lvl1pPr>
            <a:extLst/>
          </a:lstStyle>
          <a:p>
            <a:fld id="{4703B7B6-2982-4631-BBB6-2374B089C6EF}" type="datetimeFigureOut">
              <a:rPr kumimoji="1" lang="ja-JP" altLang="en-US" smtClean="0"/>
              <a:t>2013/2/4</a:t>
            </a:fld>
            <a:endParaRPr kumimoji="1" lang="ja-JP" altLang="en-US"/>
          </a:p>
        </p:txBody>
      </p:sp>
      <p:sp>
        <p:nvSpPr>
          <p:cNvPr id="6" name="フッター プレースホルダー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1" lang="ja-JP" altLang="en-US"/>
          </a:p>
        </p:txBody>
      </p:sp>
      <p:sp>
        <p:nvSpPr>
          <p:cNvPr id="7" name="スライド番号プレースホルダー 6"/>
          <p:cNvSpPr>
            <a:spLocks noGrp="1"/>
          </p:cNvSpPr>
          <p:nvPr>
            <p:ph type="sldNum" sz="quarter" idx="12"/>
          </p:nvPr>
        </p:nvSpPr>
        <p:spPr/>
        <p:txBody>
          <a:bodyPr/>
          <a:lstStyle>
            <a:lvl1pPr>
              <a:defRPr>
                <a:solidFill>
                  <a:schemeClr val="tx1"/>
                </a:solidFill>
              </a:defRPr>
            </a:lvl1pPr>
            <a:extLst/>
          </a:lstStyle>
          <a:p>
            <a:fld id="{B522AC9E-3061-4090-B487-6B6D56CFB580}" type="slidenum">
              <a:rPr kumimoji="1" lang="ja-JP" altLang="en-US" smtClean="0"/>
              <a:t>‹#›</a:t>
            </a:fld>
            <a:endParaRPr kumimoji="1" lang="ja-JP" altLang="en-US"/>
          </a:p>
        </p:txBody>
      </p:sp>
      <p:sp>
        <p:nvSpPr>
          <p:cNvPr id="2" name="タイトル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マスター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コネクタ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フリーフォーム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コネクタ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ー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マスター タイトルの書式設定</a:t>
            </a:r>
            <a:endParaRPr kumimoji="0" lang="en-US"/>
          </a:p>
        </p:txBody>
      </p:sp>
      <p:sp>
        <p:nvSpPr>
          <p:cNvPr id="30" name="テキスト プレースホルダー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ー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703B7B6-2982-4631-BBB6-2374B089C6EF}" type="datetimeFigureOut">
              <a:rPr kumimoji="1" lang="ja-JP" altLang="en-US" smtClean="0"/>
              <a:t>2013/2/4</a:t>
            </a:fld>
            <a:endParaRPr kumimoji="1" lang="ja-JP" altLang="en-US"/>
          </a:p>
        </p:txBody>
      </p:sp>
      <p:sp>
        <p:nvSpPr>
          <p:cNvPr id="22" name="フッター プレースホルダー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kumimoji="1" lang="ja-JP" altLang="en-US"/>
          </a:p>
        </p:txBody>
      </p:sp>
      <p:sp>
        <p:nvSpPr>
          <p:cNvPr id="18" name="スライド番号プレースホルダー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522AC9E-3061-4090-B487-6B6D56CFB580}"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dirty="0" smtClean="0"/>
              <a:t>自分は何タイプ？</a:t>
            </a:r>
            <a:r>
              <a:rPr kumimoji="1" lang="en-US" altLang="ja-JP" dirty="0" smtClean="0"/>
              <a:t/>
            </a:r>
            <a:br>
              <a:rPr kumimoji="1" lang="en-US" altLang="ja-JP" dirty="0" smtClean="0"/>
            </a:br>
            <a:r>
              <a:rPr lang="ja-JP" altLang="en-US" sz="3200" dirty="0" smtClean="0"/>
              <a:t>～内向的・外向的性格の良さを知ろう！～</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平成</a:t>
            </a:r>
            <a:r>
              <a:rPr kumimoji="1" lang="en-US" altLang="ja-JP" dirty="0" smtClean="0"/>
              <a:t>25</a:t>
            </a:r>
            <a:r>
              <a:rPr kumimoji="1" lang="ja-JP" altLang="en-US" dirty="0" smtClean="0"/>
              <a:t>年</a:t>
            </a:r>
            <a:r>
              <a:rPr kumimoji="1" lang="en-US" altLang="ja-JP" dirty="0" smtClean="0"/>
              <a:t>1</a:t>
            </a:r>
            <a:r>
              <a:rPr kumimoji="1" lang="ja-JP" altLang="en-US" dirty="0" smtClean="0"/>
              <a:t>月</a:t>
            </a:r>
            <a:r>
              <a:rPr lang="en-US" altLang="ja-JP" dirty="0" smtClean="0"/>
              <a:t>28</a:t>
            </a:r>
            <a:r>
              <a:rPr lang="ja-JP" altLang="en-US" dirty="0" smtClean="0"/>
              <a:t>日</a:t>
            </a:r>
            <a:endParaRPr lang="en-US" altLang="ja-JP" dirty="0" smtClean="0"/>
          </a:p>
          <a:p>
            <a:r>
              <a:rPr kumimoji="1" lang="ja-JP" altLang="en-US" dirty="0" smtClean="0"/>
              <a:t>田谷・原田・瀧澤</a:t>
            </a:r>
            <a:endParaRPr kumimoji="1" lang="ja-JP" altLang="en-US" dirty="0"/>
          </a:p>
        </p:txBody>
      </p:sp>
    </p:spTree>
    <p:extLst>
      <p:ext uri="{BB962C8B-B14F-4D97-AF65-F5344CB8AC3E}">
        <p14:creationId xmlns:p14="http://schemas.microsoft.com/office/powerpoint/2010/main" val="3861919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109728" lvl="0" indent="0">
              <a:buClr>
                <a:srgbClr val="2DA2BF"/>
              </a:buClr>
              <a:buNone/>
            </a:pPr>
            <a:r>
              <a:rPr lang="ja-JP" altLang="en-US" sz="2800" dirty="0" smtClean="0">
                <a:solidFill>
                  <a:prstClr val="black"/>
                </a:solidFill>
              </a:rPr>
              <a:t>★みなさん</a:t>
            </a:r>
            <a:r>
              <a:rPr lang="ja-JP" altLang="en-US" sz="2800" dirty="0">
                <a:solidFill>
                  <a:prstClr val="black"/>
                </a:solidFill>
              </a:rPr>
              <a:t>にこれから考えてもらいたいこと</a:t>
            </a:r>
            <a:endParaRPr lang="en-US" altLang="ja-JP" sz="2800" dirty="0">
              <a:solidFill>
                <a:prstClr val="black"/>
              </a:solidFill>
            </a:endParaRPr>
          </a:p>
          <a:p>
            <a:pPr marL="109728" lvl="0" indent="0">
              <a:buClr>
                <a:srgbClr val="2DA2BF"/>
              </a:buClr>
              <a:buNone/>
            </a:pPr>
            <a:endParaRPr lang="en-US" altLang="ja-JP" sz="3600" dirty="0" smtClean="0">
              <a:solidFill>
                <a:prstClr val="black"/>
              </a:solidFill>
            </a:endParaRPr>
          </a:p>
          <a:p>
            <a:pPr marL="109728" lvl="0" indent="0">
              <a:buClr>
                <a:srgbClr val="2DA2BF"/>
              </a:buClr>
              <a:buNone/>
            </a:pPr>
            <a:r>
              <a:rPr lang="ja-JP" altLang="en-US" sz="3600" dirty="0" smtClean="0">
                <a:solidFill>
                  <a:prstClr val="black"/>
                </a:solidFill>
              </a:rPr>
              <a:t>「</a:t>
            </a:r>
            <a:r>
              <a:rPr lang="ja-JP" altLang="en-US" sz="3600" dirty="0">
                <a:solidFill>
                  <a:prstClr val="black"/>
                </a:solidFill>
              </a:rPr>
              <a:t>他者としっかり向き合うこと」</a:t>
            </a:r>
            <a:endParaRPr lang="en-US" altLang="ja-JP" sz="3600" dirty="0">
              <a:solidFill>
                <a:prstClr val="black"/>
              </a:solidFill>
            </a:endParaRPr>
          </a:p>
          <a:p>
            <a:pPr marL="109728" lvl="0" indent="0">
              <a:buClr>
                <a:srgbClr val="2DA2BF"/>
              </a:buClr>
              <a:buNone/>
            </a:pPr>
            <a:endParaRPr lang="en-US" altLang="ja-JP" sz="2400" dirty="0" smtClean="0">
              <a:solidFill>
                <a:prstClr val="black"/>
              </a:solidFill>
            </a:endParaRPr>
          </a:p>
          <a:p>
            <a:pPr marL="109728" lvl="0" indent="0">
              <a:buClr>
                <a:srgbClr val="2DA2BF"/>
              </a:buClr>
              <a:buNone/>
            </a:pPr>
            <a:r>
              <a:rPr lang="ja-JP" altLang="en-US" sz="3600" dirty="0" smtClean="0">
                <a:solidFill>
                  <a:prstClr val="black"/>
                </a:solidFill>
              </a:rPr>
              <a:t>「</a:t>
            </a:r>
            <a:r>
              <a:rPr lang="ja-JP" altLang="en-US" sz="3600" dirty="0">
                <a:solidFill>
                  <a:prstClr val="black"/>
                </a:solidFill>
              </a:rPr>
              <a:t>他者を理解しようとすること」</a:t>
            </a:r>
            <a:endParaRPr lang="en-US" altLang="ja-JP" sz="3600" dirty="0">
              <a:solidFill>
                <a:prstClr val="black"/>
              </a:solidFill>
            </a:endParaRPr>
          </a:p>
          <a:p>
            <a:pPr marL="109728" lvl="0" indent="0">
              <a:buClr>
                <a:srgbClr val="2DA2BF"/>
              </a:buClr>
              <a:buNone/>
            </a:pPr>
            <a:endParaRPr lang="en-US" altLang="ja-JP" sz="2800" dirty="0" smtClean="0">
              <a:solidFill>
                <a:prstClr val="black"/>
              </a:solidFill>
            </a:endParaRPr>
          </a:p>
          <a:p>
            <a:pPr marL="109728" lvl="0" indent="0">
              <a:buClr>
                <a:srgbClr val="2DA2BF"/>
              </a:buClr>
              <a:buNone/>
            </a:pPr>
            <a:r>
              <a:rPr lang="ja-JP" altLang="en-US" sz="3600" dirty="0" smtClean="0">
                <a:solidFill>
                  <a:prstClr val="black"/>
                </a:solidFill>
              </a:rPr>
              <a:t>「</a:t>
            </a:r>
            <a:r>
              <a:rPr lang="ja-JP" altLang="en-US" sz="3600" dirty="0">
                <a:solidFill>
                  <a:prstClr val="black"/>
                </a:solidFill>
              </a:rPr>
              <a:t>自分のことと相手のことを両方</a:t>
            </a:r>
            <a:r>
              <a:rPr lang="ja-JP" altLang="en-US" sz="3600" dirty="0" smtClean="0">
                <a:solidFill>
                  <a:prstClr val="black"/>
                </a:solidFill>
              </a:rPr>
              <a:t>しっかり　　　理解するため</a:t>
            </a:r>
            <a:r>
              <a:rPr lang="ja-JP" altLang="en-US" sz="3600" dirty="0">
                <a:solidFill>
                  <a:prstClr val="black"/>
                </a:solidFill>
              </a:rPr>
              <a:t>に対話していくこと」</a:t>
            </a:r>
            <a:endParaRPr lang="en-US" altLang="ja-JP" sz="3600" dirty="0">
              <a:solidFill>
                <a:prstClr val="black"/>
              </a:solidFill>
            </a:endParaRPr>
          </a:p>
          <a:p>
            <a:endParaRPr kumimoji="1" lang="ja-JP" altLang="en-US" dirty="0"/>
          </a:p>
        </p:txBody>
      </p:sp>
      <p:sp>
        <p:nvSpPr>
          <p:cNvPr id="3" name="タイトル 2"/>
          <p:cNvSpPr>
            <a:spLocks noGrp="1"/>
          </p:cNvSpPr>
          <p:nvPr>
            <p:ph type="title"/>
          </p:nvPr>
        </p:nvSpPr>
        <p:spPr/>
        <p:txBody>
          <a:bodyPr/>
          <a:lstStyle/>
          <a:p>
            <a:r>
              <a:rPr kumimoji="1" lang="ja-JP" altLang="en-US" dirty="0" smtClean="0"/>
              <a:t>これからの課題</a:t>
            </a:r>
            <a:endParaRPr kumimoji="1" lang="ja-JP" altLang="en-US" dirty="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83968" y="332656"/>
            <a:ext cx="1008112" cy="1008112"/>
          </a:xfrm>
          <a:prstGeom prst="rect">
            <a:avLst/>
          </a:prstGeom>
        </p:spPr>
      </p:pic>
    </p:spTree>
    <p:extLst>
      <p:ext uri="{BB962C8B-B14F-4D97-AF65-F5344CB8AC3E}">
        <p14:creationId xmlns:p14="http://schemas.microsoft.com/office/powerpoint/2010/main" val="2080840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7544" y="1481328"/>
            <a:ext cx="8219256" cy="4827992"/>
          </a:xfrm>
        </p:spPr>
        <p:txBody>
          <a:bodyPr>
            <a:normAutofit lnSpcReduction="10000"/>
          </a:bodyPr>
          <a:lstStyle/>
          <a:p>
            <a:pPr marL="0" indent="0">
              <a:buNone/>
            </a:pPr>
            <a:r>
              <a:rPr lang="ja-JP" altLang="en-US" dirty="0" smtClean="0"/>
              <a:t>☆同じ映画やドラマを見た友人とその感想について話しているとします。</a:t>
            </a:r>
            <a:endParaRPr lang="en-US" altLang="ja-JP" dirty="0" smtClean="0"/>
          </a:p>
          <a:p>
            <a:pPr marL="0" indent="0">
              <a:buNone/>
            </a:pPr>
            <a:r>
              <a:rPr kumimoji="1" lang="ja-JP" altLang="en-US" sz="3200" dirty="0" smtClean="0">
                <a:solidFill>
                  <a:srgbClr val="FF0000"/>
                </a:solidFill>
              </a:rPr>
              <a:t>①そのドラマや映画のストーリーや舞台、登場人物のファッションなどについて語ることが多い。</a:t>
            </a:r>
            <a:endParaRPr kumimoji="1" lang="en-US" altLang="ja-JP" sz="3200" dirty="0" smtClean="0">
              <a:solidFill>
                <a:srgbClr val="FF0000"/>
              </a:solidFill>
            </a:endParaRPr>
          </a:p>
          <a:p>
            <a:pPr marL="0" indent="0">
              <a:buNone/>
            </a:pPr>
            <a:r>
              <a:rPr lang="ja-JP" altLang="en-US" sz="2800" dirty="0" smtClean="0"/>
              <a:t>例）映画に出てきたあの街がきれいだった。</a:t>
            </a:r>
            <a:endParaRPr kumimoji="1" lang="en-US" altLang="ja-JP" sz="2800" dirty="0" smtClean="0"/>
          </a:p>
          <a:p>
            <a:pPr marL="0" indent="0">
              <a:buNone/>
            </a:pPr>
            <a:endParaRPr lang="en-US" altLang="ja-JP" sz="3200" dirty="0" smtClean="0">
              <a:solidFill>
                <a:srgbClr val="FF0000"/>
              </a:solidFill>
            </a:endParaRPr>
          </a:p>
          <a:p>
            <a:pPr marL="0" indent="0">
              <a:buNone/>
            </a:pPr>
            <a:r>
              <a:rPr lang="ja-JP" altLang="en-US" sz="3200" dirty="0" smtClean="0">
                <a:solidFill>
                  <a:srgbClr val="FF0000"/>
                </a:solidFill>
              </a:rPr>
              <a:t>②そのドラマや映画を見ている時に自分の中にわいてきた感情や感覚を語ることが多い。</a:t>
            </a:r>
            <a:endParaRPr lang="en-US" altLang="ja-JP" sz="3200" dirty="0" smtClean="0">
              <a:solidFill>
                <a:srgbClr val="FF0000"/>
              </a:solidFill>
            </a:endParaRPr>
          </a:p>
          <a:p>
            <a:pPr marL="0" indent="0">
              <a:buNone/>
            </a:pPr>
            <a:r>
              <a:rPr lang="ja-JP" altLang="en-US" sz="2800" dirty="0" smtClean="0"/>
              <a:t>例）彼女があのシーンで去って行ったのは、本当は彼　　　　のことが好きだったからよ。</a:t>
            </a:r>
            <a:endParaRPr kumimoji="1" lang="ja-JP" altLang="en-US" sz="2800" dirty="0"/>
          </a:p>
        </p:txBody>
      </p:sp>
      <p:sp>
        <p:nvSpPr>
          <p:cNvPr id="2" name="タイトル 1"/>
          <p:cNvSpPr>
            <a:spLocks noGrp="1"/>
          </p:cNvSpPr>
          <p:nvPr>
            <p:ph type="title"/>
          </p:nvPr>
        </p:nvSpPr>
        <p:spPr/>
        <p:txBody>
          <a:bodyPr>
            <a:normAutofit fontScale="90000"/>
          </a:bodyPr>
          <a:lstStyle/>
          <a:p>
            <a:r>
              <a:rPr lang="ja-JP" altLang="en-US" dirty="0"/>
              <a:t>あなた</a:t>
            </a:r>
            <a:r>
              <a:rPr lang="ja-JP" altLang="en-US" dirty="0" smtClean="0"/>
              <a:t>はどちらにあてはまりますか？</a:t>
            </a:r>
            <a:r>
              <a:rPr lang="en-US" altLang="ja-JP" dirty="0" smtClean="0"/>
              <a:t>(1)</a:t>
            </a:r>
            <a:endParaRPr kumimoji="1" lang="ja-JP" altLang="en-US" dirty="0"/>
          </a:p>
        </p:txBody>
      </p:sp>
    </p:spTree>
    <p:extLst>
      <p:ext uri="{BB962C8B-B14F-4D97-AF65-F5344CB8AC3E}">
        <p14:creationId xmlns:p14="http://schemas.microsoft.com/office/powerpoint/2010/main" val="3525952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pPr marL="109728" indent="0">
              <a:buNone/>
            </a:pPr>
            <a:r>
              <a:rPr lang="ja-JP" altLang="en-US" sz="4000" dirty="0" smtClean="0"/>
              <a:t>気持ちが自分の外側にあるもの</a:t>
            </a:r>
            <a:r>
              <a:rPr lang="en-US" altLang="ja-JP" sz="4000" dirty="0" smtClean="0"/>
              <a:t>(</a:t>
            </a:r>
            <a:r>
              <a:rPr lang="ja-JP" altLang="en-US" sz="4000" dirty="0" smtClean="0"/>
              <a:t>景色や物など</a:t>
            </a:r>
            <a:r>
              <a:rPr lang="en-US" altLang="ja-JP" sz="4000" dirty="0" smtClean="0"/>
              <a:t>)</a:t>
            </a:r>
            <a:r>
              <a:rPr lang="ja-JP" altLang="en-US" sz="4000" dirty="0" smtClean="0"/>
              <a:t>に向いていて、そういったものに、興味関心が向きやすく、外から影響を受けやすい人。</a:t>
            </a:r>
            <a:endParaRPr lang="en-US" altLang="ja-JP" sz="4000" dirty="0" smtClean="0"/>
          </a:p>
          <a:p>
            <a:pPr marL="109728" indent="0">
              <a:buNone/>
            </a:pPr>
            <a:endParaRPr lang="en-US" altLang="ja-JP" sz="4000" dirty="0" smtClean="0"/>
          </a:p>
          <a:p>
            <a:pPr marL="109728" indent="0">
              <a:buNone/>
            </a:pPr>
            <a:r>
              <a:rPr lang="ja-JP" altLang="en-US" sz="4000" dirty="0" smtClean="0"/>
              <a:t>　　　　　　　　　　　　・・・①を選んだ人</a:t>
            </a:r>
            <a:endParaRPr lang="en-US" altLang="ja-JP" sz="4000" dirty="0" smtClean="0"/>
          </a:p>
        </p:txBody>
      </p:sp>
      <p:sp>
        <p:nvSpPr>
          <p:cNvPr id="2" name="タイトル 1"/>
          <p:cNvSpPr>
            <a:spLocks noGrp="1"/>
          </p:cNvSpPr>
          <p:nvPr>
            <p:ph type="title"/>
          </p:nvPr>
        </p:nvSpPr>
        <p:spPr/>
        <p:txBody>
          <a:bodyPr>
            <a:normAutofit/>
          </a:bodyPr>
          <a:lstStyle/>
          <a:p>
            <a:r>
              <a:rPr kumimoji="1" lang="ja-JP" altLang="en-US" dirty="0" smtClean="0"/>
              <a:t>外向的性格とは？</a:t>
            </a:r>
            <a:endParaRPr kumimoji="1" lang="ja-JP" altLang="en-US" dirty="0"/>
          </a:p>
        </p:txBody>
      </p: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568" y="4221088"/>
            <a:ext cx="2948897" cy="2093217"/>
          </a:xfrm>
          <a:prstGeom prst="rect">
            <a:avLst/>
          </a:prstGeom>
        </p:spPr>
      </p:pic>
    </p:spTree>
    <p:extLst>
      <p:ext uri="{BB962C8B-B14F-4D97-AF65-F5344CB8AC3E}">
        <p14:creationId xmlns:p14="http://schemas.microsoft.com/office/powerpoint/2010/main" val="9364845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pPr marL="109728" indent="0">
              <a:buNone/>
            </a:pPr>
            <a:r>
              <a:rPr lang="ja-JP" altLang="en-US" sz="4000" dirty="0" smtClean="0"/>
              <a:t>気持ちが、</a:t>
            </a:r>
            <a:r>
              <a:rPr kumimoji="1" lang="ja-JP" altLang="en-US" sz="4000" dirty="0" smtClean="0"/>
              <a:t>自分自身の内面に向かっていて、自分の内的な状況や感覚</a:t>
            </a:r>
            <a:r>
              <a:rPr kumimoji="1" lang="en-US" altLang="ja-JP" sz="4000" dirty="0" smtClean="0"/>
              <a:t>(</a:t>
            </a:r>
            <a:r>
              <a:rPr kumimoji="1" lang="ja-JP" altLang="en-US" sz="4000" dirty="0" smtClean="0"/>
              <a:t>自分の思い</a:t>
            </a:r>
            <a:r>
              <a:rPr kumimoji="1" lang="en-US" altLang="ja-JP" sz="4000" dirty="0" smtClean="0"/>
              <a:t>)</a:t>
            </a:r>
            <a:r>
              <a:rPr kumimoji="1" lang="ja-JP" altLang="en-US" sz="4000" dirty="0" smtClean="0"/>
              <a:t>から影響を受けやすい人。　　　　　　　　　　</a:t>
            </a:r>
            <a:endParaRPr kumimoji="1" lang="en-US" altLang="ja-JP" sz="4000" dirty="0" smtClean="0"/>
          </a:p>
          <a:p>
            <a:pPr marL="109728" indent="0">
              <a:buNone/>
            </a:pPr>
            <a:r>
              <a:rPr lang="ja-JP" altLang="en-US" sz="4000" dirty="0"/>
              <a:t>　</a:t>
            </a:r>
            <a:r>
              <a:rPr lang="ja-JP" altLang="en-US" sz="4000" dirty="0" smtClean="0"/>
              <a:t>　　　　　　　　　　　</a:t>
            </a:r>
            <a:r>
              <a:rPr kumimoji="1" lang="ja-JP" altLang="en-US" sz="4000" dirty="0" smtClean="0"/>
              <a:t>・・・②を選んだ人</a:t>
            </a:r>
            <a:endParaRPr kumimoji="1" lang="en-US" altLang="ja-JP" sz="4000" dirty="0" smtClean="0"/>
          </a:p>
          <a:p>
            <a:pPr marL="109728" indent="0">
              <a:buNone/>
            </a:pPr>
            <a:endParaRPr lang="en-US" altLang="ja-JP" sz="2800" dirty="0"/>
          </a:p>
          <a:p>
            <a:pPr marL="109728" indent="0">
              <a:buNone/>
            </a:pPr>
            <a:endParaRPr kumimoji="1" lang="ja-JP" altLang="en-US" sz="2800" dirty="0"/>
          </a:p>
        </p:txBody>
      </p:sp>
      <p:sp>
        <p:nvSpPr>
          <p:cNvPr id="3" name="タイトル 2"/>
          <p:cNvSpPr>
            <a:spLocks noGrp="1"/>
          </p:cNvSpPr>
          <p:nvPr>
            <p:ph type="title"/>
          </p:nvPr>
        </p:nvSpPr>
        <p:spPr/>
        <p:txBody>
          <a:bodyPr>
            <a:normAutofit/>
          </a:bodyPr>
          <a:lstStyle/>
          <a:p>
            <a:r>
              <a:rPr kumimoji="1" lang="ja-JP" altLang="en-US" dirty="0" smtClean="0"/>
              <a:t>内向的性格とは？</a:t>
            </a:r>
            <a:endParaRPr kumimoji="1" lang="ja-JP" altLang="en-US" dirty="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1574" y="3789040"/>
            <a:ext cx="2232248" cy="2232248"/>
          </a:xfrm>
          <a:prstGeom prst="rect">
            <a:avLst/>
          </a:prstGeom>
        </p:spPr>
      </p:pic>
    </p:spTree>
    <p:extLst>
      <p:ext uri="{BB962C8B-B14F-4D97-AF65-F5344CB8AC3E}">
        <p14:creationId xmlns:p14="http://schemas.microsoft.com/office/powerpoint/2010/main" val="18440825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pPr marL="109728" indent="0">
              <a:buNone/>
            </a:pPr>
            <a:r>
              <a:rPr lang="ja-JP" altLang="en-US" sz="4000" dirty="0" smtClean="0"/>
              <a:t>・今</a:t>
            </a:r>
            <a:r>
              <a:rPr kumimoji="1" lang="ja-JP" altLang="en-US" sz="4000" dirty="0" smtClean="0"/>
              <a:t>から簡単なテストをします。</a:t>
            </a:r>
            <a:endParaRPr kumimoji="1" lang="en-US" altLang="ja-JP" sz="4000" dirty="0" smtClean="0"/>
          </a:p>
          <a:p>
            <a:pPr marL="109728" indent="0">
              <a:buNone/>
            </a:pPr>
            <a:r>
              <a:rPr kumimoji="1" lang="ja-JP" altLang="en-US" sz="4000" dirty="0" smtClean="0"/>
              <a:t>・用紙の質問に、</a:t>
            </a:r>
            <a:r>
              <a:rPr kumimoji="1" lang="ja-JP" altLang="en-US" sz="4000" dirty="0" smtClean="0">
                <a:solidFill>
                  <a:srgbClr val="FF0000"/>
                </a:solidFill>
              </a:rPr>
              <a:t>「はい」なら２</a:t>
            </a:r>
            <a:r>
              <a:rPr kumimoji="1" lang="ja-JP" altLang="en-US" sz="4000" dirty="0" smtClean="0"/>
              <a:t>、</a:t>
            </a:r>
            <a:r>
              <a:rPr kumimoji="1" lang="ja-JP" altLang="en-US" sz="4000" dirty="0" smtClean="0">
                <a:solidFill>
                  <a:srgbClr val="FF0000"/>
                </a:solidFill>
              </a:rPr>
              <a:t>「いいえ」なら０</a:t>
            </a:r>
            <a:r>
              <a:rPr kumimoji="1" lang="ja-JP" altLang="en-US" sz="4000" dirty="0" smtClean="0"/>
              <a:t>、</a:t>
            </a:r>
            <a:r>
              <a:rPr kumimoji="1" lang="ja-JP" altLang="en-US" sz="4000" dirty="0" smtClean="0">
                <a:solidFill>
                  <a:srgbClr val="FF0000"/>
                </a:solidFill>
              </a:rPr>
              <a:t>「どちらでもない」なら１</a:t>
            </a:r>
            <a:r>
              <a:rPr kumimoji="1" lang="ja-JP" altLang="en-US" sz="4000" dirty="0" smtClean="0"/>
              <a:t>を、白い枠の中に記入してください。</a:t>
            </a:r>
            <a:endParaRPr kumimoji="1" lang="en-US" altLang="ja-JP" sz="4000" dirty="0" smtClean="0"/>
          </a:p>
          <a:p>
            <a:pPr marL="109728" indent="0">
              <a:buNone/>
            </a:pPr>
            <a:r>
              <a:rPr lang="ja-JP" altLang="en-US" sz="4000" dirty="0" smtClean="0"/>
              <a:t>・最後まで答えたら、合計の欄に、</a:t>
            </a:r>
            <a:r>
              <a:rPr lang="ja-JP" altLang="en-US" sz="4000" dirty="0" smtClean="0">
                <a:solidFill>
                  <a:srgbClr val="FF0000"/>
                </a:solidFill>
              </a:rPr>
              <a:t>縦の数字を合計した数</a:t>
            </a:r>
            <a:r>
              <a:rPr lang="ja-JP" altLang="en-US" sz="4000" dirty="0" smtClean="0"/>
              <a:t>を記入してください。</a:t>
            </a:r>
            <a:endParaRPr kumimoji="1" lang="ja-JP" altLang="en-US" sz="4000" dirty="0"/>
          </a:p>
        </p:txBody>
      </p:sp>
      <p:sp>
        <p:nvSpPr>
          <p:cNvPr id="3" name="タイトル 2"/>
          <p:cNvSpPr>
            <a:spLocks noGrp="1"/>
          </p:cNvSpPr>
          <p:nvPr>
            <p:ph type="title"/>
          </p:nvPr>
        </p:nvSpPr>
        <p:spPr/>
        <p:txBody>
          <a:bodyPr/>
          <a:lstStyle/>
          <a:p>
            <a:r>
              <a:rPr kumimoji="1" lang="ja-JP" altLang="en-US" dirty="0" smtClean="0"/>
              <a:t>自分のタイプはどちらかな？</a:t>
            </a:r>
            <a:endParaRPr kumimoji="1" lang="ja-JP" altLang="en-US" dirty="0"/>
          </a:p>
        </p:txBody>
      </p:sp>
    </p:spTree>
    <p:extLst>
      <p:ext uri="{BB962C8B-B14F-4D97-AF65-F5344CB8AC3E}">
        <p14:creationId xmlns:p14="http://schemas.microsoft.com/office/powerpoint/2010/main" val="36017859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73676451"/>
              </p:ext>
            </p:extLst>
          </p:nvPr>
        </p:nvGraphicFramePr>
        <p:xfrm>
          <a:off x="467544" y="1481138"/>
          <a:ext cx="8219256" cy="3964085"/>
        </p:xfrm>
        <a:graphic>
          <a:graphicData uri="http://schemas.openxmlformats.org/drawingml/2006/table">
            <a:tbl>
              <a:tblPr firstRow="1" bandRow="1">
                <a:tableStyleId>{5C22544A-7EE6-4342-B048-85BDC9FD1C3A}</a:tableStyleId>
              </a:tblPr>
              <a:tblGrid>
                <a:gridCol w="4109628"/>
                <a:gridCol w="4109628"/>
              </a:tblGrid>
              <a:tr h="792817">
                <a:tc>
                  <a:txBody>
                    <a:bodyPr/>
                    <a:lstStyle/>
                    <a:p>
                      <a:pPr algn="ctr"/>
                      <a:r>
                        <a:rPr kumimoji="1" lang="ja-JP" altLang="en-US" sz="3600" dirty="0" smtClean="0"/>
                        <a:t>外向的</a:t>
                      </a:r>
                      <a:endParaRPr kumimoji="1" lang="ja-JP" altLang="en-US" sz="3600" dirty="0"/>
                    </a:p>
                  </a:txBody>
                  <a:tcPr/>
                </a:tc>
                <a:tc>
                  <a:txBody>
                    <a:bodyPr/>
                    <a:lstStyle/>
                    <a:p>
                      <a:pPr algn="ctr"/>
                      <a:r>
                        <a:rPr kumimoji="1" lang="ja-JP" altLang="en-US" sz="3600" dirty="0" smtClean="0"/>
                        <a:t>内向的</a:t>
                      </a:r>
                      <a:endParaRPr kumimoji="1" lang="ja-JP" altLang="en-US" sz="3600" dirty="0"/>
                    </a:p>
                  </a:txBody>
                  <a:tcPr/>
                </a:tc>
              </a:tr>
              <a:tr h="792817">
                <a:tc>
                  <a:txBody>
                    <a:bodyPr/>
                    <a:lstStyle/>
                    <a:p>
                      <a:pPr algn="ctr"/>
                      <a:r>
                        <a:rPr kumimoji="1" lang="ja-JP" altLang="en-US" sz="3600" dirty="0" smtClean="0"/>
                        <a:t>外向思考</a:t>
                      </a:r>
                      <a:endParaRPr kumimoji="1" lang="ja-JP" altLang="en-US" sz="3600" dirty="0"/>
                    </a:p>
                  </a:txBody>
                  <a:tcPr/>
                </a:tc>
                <a:tc>
                  <a:txBody>
                    <a:bodyPr/>
                    <a:lstStyle/>
                    <a:p>
                      <a:pPr algn="ctr"/>
                      <a:r>
                        <a:rPr kumimoji="1" lang="ja-JP" altLang="en-US" sz="3600" dirty="0" smtClean="0"/>
                        <a:t>内向思考</a:t>
                      </a:r>
                      <a:endParaRPr kumimoji="1" lang="ja-JP" altLang="en-US" sz="3600" dirty="0"/>
                    </a:p>
                  </a:txBody>
                  <a:tcPr/>
                </a:tc>
              </a:tr>
              <a:tr h="792817">
                <a:tc>
                  <a:txBody>
                    <a:bodyPr/>
                    <a:lstStyle/>
                    <a:p>
                      <a:pPr algn="ctr"/>
                      <a:r>
                        <a:rPr kumimoji="1" lang="ja-JP" altLang="en-US" sz="3600" dirty="0" smtClean="0"/>
                        <a:t>外向感情</a:t>
                      </a:r>
                      <a:endParaRPr kumimoji="1" lang="ja-JP" altLang="en-US" sz="3600" dirty="0"/>
                    </a:p>
                  </a:txBody>
                  <a:tcPr/>
                </a:tc>
                <a:tc>
                  <a:txBody>
                    <a:bodyPr/>
                    <a:lstStyle/>
                    <a:p>
                      <a:pPr algn="ctr"/>
                      <a:r>
                        <a:rPr kumimoji="1" lang="ja-JP" altLang="en-US" sz="3600" dirty="0" smtClean="0"/>
                        <a:t>内向感情</a:t>
                      </a:r>
                      <a:endParaRPr kumimoji="1" lang="ja-JP" altLang="en-US" sz="3600" dirty="0"/>
                    </a:p>
                  </a:txBody>
                  <a:tcPr/>
                </a:tc>
              </a:tr>
              <a:tr h="792817">
                <a:tc>
                  <a:txBody>
                    <a:bodyPr/>
                    <a:lstStyle/>
                    <a:p>
                      <a:pPr algn="ctr"/>
                      <a:r>
                        <a:rPr kumimoji="1" lang="ja-JP" altLang="en-US" sz="3600" dirty="0" smtClean="0"/>
                        <a:t>外向感覚</a:t>
                      </a:r>
                      <a:endParaRPr kumimoji="1" lang="ja-JP" altLang="en-US" sz="3600" dirty="0"/>
                    </a:p>
                  </a:txBody>
                  <a:tcPr/>
                </a:tc>
                <a:tc>
                  <a:txBody>
                    <a:bodyPr/>
                    <a:lstStyle/>
                    <a:p>
                      <a:pPr algn="ctr"/>
                      <a:r>
                        <a:rPr kumimoji="1" lang="ja-JP" altLang="en-US" sz="3600" dirty="0" smtClean="0"/>
                        <a:t>内向感覚</a:t>
                      </a:r>
                      <a:endParaRPr kumimoji="1" lang="ja-JP" altLang="en-US" sz="3600" dirty="0"/>
                    </a:p>
                  </a:txBody>
                  <a:tcPr/>
                </a:tc>
              </a:tr>
              <a:tr h="792817">
                <a:tc>
                  <a:txBody>
                    <a:bodyPr/>
                    <a:lstStyle/>
                    <a:p>
                      <a:pPr algn="ctr"/>
                      <a:r>
                        <a:rPr kumimoji="1" lang="ja-JP" altLang="en-US" sz="3600" dirty="0" smtClean="0"/>
                        <a:t>外向直観</a:t>
                      </a:r>
                      <a:endParaRPr kumimoji="1" lang="ja-JP" altLang="en-US" sz="3600" dirty="0"/>
                    </a:p>
                  </a:txBody>
                  <a:tcPr/>
                </a:tc>
                <a:tc>
                  <a:txBody>
                    <a:bodyPr/>
                    <a:lstStyle/>
                    <a:p>
                      <a:pPr algn="ctr"/>
                      <a:r>
                        <a:rPr kumimoji="1" lang="ja-JP" altLang="en-US" sz="3600" dirty="0" smtClean="0"/>
                        <a:t>内向直観</a:t>
                      </a:r>
                      <a:endParaRPr kumimoji="1" lang="ja-JP" altLang="en-US" sz="3600" dirty="0"/>
                    </a:p>
                  </a:txBody>
                  <a:tcPr/>
                </a:tc>
              </a:tr>
            </a:tbl>
          </a:graphicData>
        </a:graphic>
      </p:graphicFrame>
      <p:sp>
        <p:nvSpPr>
          <p:cNvPr id="3" name="タイトル 2"/>
          <p:cNvSpPr>
            <a:spLocks noGrp="1"/>
          </p:cNvSpPr>
          <p:nvPr>
            <p:ph type="title"/>
          </p:nvPr>
        </p:nvSpPr>
        <p:spPr/>
        <p:txBody>
          <a:bodyPr/>
          <a:lstStyle/>
          <a:p>
            <a:r>
              <a:rPr kumimoji="1" lang="ja-JP" altLang="en-US" dirty="0" smtClean="0"/>
              <a:t>結果をみてみよう！</a:t>
            </a:r>
            <a:endParaRPr kumimoji="1" lang="ja-JP" altLang="en-US" dirty="0"/>
          </a:p>
        </p:txBody>
      </p:sp>
    </p:spTree>
    <p:extLst>
      <p:ext uri="{BB962C8B-B14F-4D97-AF65-F5344CB8AC3E}">
        <p14:creationId xmlns:p14="http://schemas.microsoft.com/office/powerpoint/2010/main" val="13376408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lnSpcReduction="10000"/>
          </a:bodyPr>
          <a:lstStyle/>
          <a:p>
            <a:r>
              <a:rPr lang="ja-JP" altLang="en-US" sz="3200" dirty="0" smtClean="0"/>
              <a:t>社交的で関わり合いの範囲</a:t>
            </a:r>
            <a:r>
              <a:rPr lang="ja-JP" altLang="en-US" sz="3200" dirty="0"/>
              <a:t>が広くなる傾向が</a:t>
            </a:r>
            <a:r>
              <a:rPr lang="ja-JP" altLang="en-US" sz="3200" dirty="0" smtClean="0"/>
              <a:t>ある。</a:t>
            </a:r>
            <a:r>
              <a:rPr lang="ja-JP" altLang="en-US" sz="3200" dirty="0"/>
              <a:t/>
            </a:r>
            <a:br>
              <a:rPr lang="ja-JP" altLang="en-US" sz="3200" dirty="0"/>
            </a:br>
            <a:r>
              <a:rPr lang="ja-JP" altLang="en-US" sz="3200" dirty="0"/>
              <a:t>他人と話すこと苦にならないので、</a:t>
            </a:r>
            <a:r>
              <a:rPr lang="ja-JP" altLang="en-US" sz="3200" u="sng" dirty="0"/>
              <a:t>陽気で活発的な印象を人に</a:t>
            </a:r>
            <a:r>
              <a:rPr lang="ja-JP" altLang="en-US" sz="3200" u="sng" dirty="0" smtClean="0"/>
              <a:t>与える</a:t>
            </a:r>
            <a:r>
              <a:rPr lang="ja-JP" altLang="en-US" sz="3200" dirty="0" smtClean="0"/>
              <a:t>。</a:t>
            </a:r>
            <a:endParaRPr lang="en-US" altLang="ja-JP" sz="3200" dirty="0" smtClean="0"/>
          </a:p>
          <a:p>
            <a:endParaRPr lang="en-US" altLang="ja-JP" sz="3200" dirty="0" smtClean="0"/>
          </a:p>
          <a:p>
            <a:r>
              <a:rPr lang="ja-JP" altLang="en-US" sz="3200" dirty="0" smtClean="0"/>
              <a:t>実行力</a:t>
            </a:r>
            <a:r>
              <a:rPr lang="ja-JP" altLang="en-US" sz="3200" dirty="0"/>
              <a:t>・順応性・決断力に</a:t>
            </a:r>
            <a:r>
              <a:rPr lang="ja-JP" altLang="en-US" sz="3200" dirty="0" smtClean="0"/>
              <a:t>すぐれている。</a:t>
            </a:r>
            <a:endParaRPr lang="en-US" altLang="ja-JP" sz="3200" dirty="0" smtClean="0"/>
          </a:p>
          <a:p>
            <a:endParaRPr lang="en-US" altLang="ja-JP" sz="3200" dirty="0"/>
          </a:p>
          <a:p>
            <a:pPr marL="109728" indent="0">
              <a:buNone/>
            </a:pPr>
            <a:r>
              <a:rPr lang="ja-JP" altLang="en-US" sz="3200" dirty="0"/>
              <a:t/>
            </a:r>
            <a:br>
              <a:rPr lang="ja-JP" altLang="en-US" sz="3200" dirty="0"/>
            </a:br>
            <a:endParaRPr kumimoji="1" lang="ja-JP" altLang="en-US" sz="3200" dirty="0"/>
          </a:p>
        </p:txBody>
      </p:sp>
      <p:sp>
        <p:nvSpPr>
          <p:cNvPr id="3" name="タイトル 2"/>
          <p:cNvSpPr>
            <a:spLocks noGrp="1"/>
          </p:cNvSpPr>
          <p:nvPr>
            <p:ph type="title"/>
          </p:nvPr>
        </p:nvSpPr>
        <p:spPr/>
        <p:txBody>
          <a:bodyPr/>
          <a:lstStyle/>
          <a:p>
            <a:r>
              <a:rPr kumimoji="1" lang="ja-JP" altLang="en-US" dirty="0" smtClean="0"/>
              <a:t>外向的性格のいいところ</a:t>
            </a:r>
            <a:endParaRPr kumimoji="1" lang="ja-JP" altLang="en-US" dirty="0"/>
          </a:p>
        </p:txBody>
      </p:sp>
    </p:spTree>
    <p:extLst>
      <p:ext uri="{BB962C8B-B14F-4D97-AF65-F5344CB8AC3E}">
        <p14:creationId xmlns:p14="http://schemas.microsoft.com/office/powerpoint/2010/main" val="1351384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lang="ja-JP" altLang="en-US" sz="3200" dirty="0"/>
              <a:t>関心が内側に向かっているため</a:t>
            </a:r>
            <a:r>
              <a:rPr lang="ja-JP" altLang="en-US" sz="3200" dirty="0" smtClean="0"/>
              <a:t>、関わり合いの範囲</a:t>
            </a:r>
            <a:r>
              <a:rPr lang="ja-JP" altLang="en-US" sz="3200" dirty="0"/>
              <a:t>は限られた人になる傾向があります</a:t>
            </a:r>
            <a:r>
              <a:rPr lang="ja-JP" altLang="en-US" sz="3200" dirty="0" smtClean="0"/>
              <a:t>。しかし、うち</a:t>
            </a:r>
            <a:r>
              <a:rPr lang="ja-JP" altLang="en-US" sz="3200" dirty="0"/>
              <a:t>解けると、心を開くので、</a:t>
            </a:r>
            <a:r>
              <a:rPr lang="ja-JP" altLang="en-US" sz="3200" u="sng" dirty="0"/>
              <a:t>深いつき合いになる</a:t>
            </a:r>
            <a:r>
              <a:rPr lang="ja-JP" altLang="en-US" sz="3200" dirty="0"/>
              <a:t>場合があります</a:t>
            </a:r>
            <a:r>
              <a:rPr lang="ja-JP" altLang="en-US" sz="3200" dirty="0" smtClean="0"/>
              <a:t>。</a:t>
            </a:r>
            <a:endParaRPr lang="en-US" altLang="ja-JP" sz="3200" dirty="0" smtClean="0"/>
          </a:p>
          <a:p>
            <a:endParaRPr lang="en-US" altLang="ja-JP" sz="3200" dirty="0" smtClean="0"/>
          </a:p>
          <a:p>
            <a:r>
              <a:rPr lang="ja-JP" altLang="en-US" sz="3200" dirty="0" smtClean="0"/>
              <a:t>他</a:t>
            </a:r>
            <a:r>
              <a:rPr lang="ja-JP" altLang="en-US" sz="3200" dirty="0"/>
              <a:t>にはない個性を発揮する。粘り図よく、根気がある</a:t>
            </a:r>
            <a:r>
              <a:rPr lang="ja-JP" altLang="en-US" sz="3200" dirty="0" smtClean="0"/>
              <a:t>。</a:t>
            </a:r>
            <a:endParaRPr lang="en-US" altLang="ja-JP" sz="3200" dirty="0" smtClean="0"/>
          </a:p>
          <a:p>
            <a:endParaRPr kumimoji="1" lang="en-US" altLang="ja-JP" sz="3200" dirty="0"/>
          </a:p>
          <a:p>
            <a:pPr marL="109728" indent="0">
              <a:buNone/>
            </a:pPr>
            <a:endParaRPr kumimoji="1" lang="ja-JP" altLang="en-US" sz="3200" dirty="0"/>
          </a:p>
        </p:txBody>
      </p:sp>
      <p:sp>
        <p:nvSpPr>
          <p:cNvPr id="3" name="タイトル 2"/>
          <p:cNvSpPr>
            <a:spLocks noGrp="1"/>
          </p:cNvSpPr>
          <p:nvPr>
            <p:ph type="title"/>
          </p:nvPr>
        </p:nvSpPr>
        <p:spPr/>
        <p:txBody>
          <a:bodyPr/>
          <a:lstStyle/>
          <a:p>
            <a:r>
              <a:rPr kumimoji="1" lang="ja-JP" altLang="en-US" dirty="0" smtClean="0"/>
              <a:t>内向的性格のいいところ</a:t>
            </a:r>
            <a:endParaRPr kumimoji="1" lang="ja-JP" altLang="en-US" dirty="0"/>
          </a:p>
        </p:txBody>
      </p:sp>
    </p:spTree>
    <p:extLst>
      <p:ext uri="{BB962C8B-B14F-4D97-AF65-F5344CB8AC3E}">
        <p14:creationId xmlns:p14="http://schemas.microsoft.com/office/powerpoint/2010/main" val="3531956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79512" y="1481328"/>
            <a:ext cx="8507288" cy="5260040"/>
          </a:xfrm>
        </p:spPr>
        <p:txBody>
          <a:bodyPr>
            <a:normAutofit/>
          </a:bodyPr>
          <a:lstStyle/>
          <a:p>
            <a:pPr marL="109728" indent="0">
              <a:buNone/>
            </a:pPr>
            <a:r>
              <a:rPr lang="ja-JP" altLang="en-US" sz="3600" dirty="0" smtClean="0"/>
              <a:t>○テストをする前と、した後で、違いはありましたか？</a:t>
            </a:r>
            <a:endParaRPr lang="en-US" altLang="ja-JP" sz="3600" dirty="0" smtClean="0"/>
          </a:p>
          <a:p>
            <a:pPr marL="109728" indent="0">
              <a:buNone/>
            </a:pPr>
            <a:endParaRPr lang="en-US" altLang="ja-JP" sz="3600" dirty="0" smtClean="0"/>
          </a:p>
          <a:p>
            <a:pPr marL="109728" indent="0">
              <a:buNone/>
            </a:pPr>
            <a:r>
              <a:rPr lang="ja-JP" altLang="en-US" sz="3600" dirty="0" smtClean="0"/>
              <a:t>○今日の結果がすべてではない。</a:t>
            </a:r>
            <a:endParaRPr lang="en-US" altLang="ja-JP" sz="3600" dirty="0" smtClean="0"/>
          </a:p>
          <a:p>
            <a:pPr marL="109728" indent="0">
              <a:buNone/>
            </a:pPr>
            <a:endParaRPr lang="en-US" altLang="ja-JP" sz="2800" dirty="0" smtClean="0"/>
          </a:p>
          <a:p>
            <a:pPr marL="109728" indent="0">
              <a:buNone/>
            </a:pPr>
            <a:endParaRPr lang="en-US" altLang="ja-JP" sz="2800" dirty="0"/>
          </a:p>
          <a:p>
            <a:pPr marL="109728" indent="0">
              <a:buNone/>
            </a:pPr>
            <a:endParaRPr lang="en-US" altLang="ja-JP" sz="2800" dirty="0" smtClean="0"/>
          </a:p>
          <a:p>
            <a:pPr marL="109728" indent="0">
              <a:buNone/>
            </a:pPr>
            <a:endParaRPr lang="en-US" altLang="ja-JP" sz="2800" dirty="0"/>
          </a:p>
          <a:p>
            <a:pPr marL="109728" indent="0">
              <a:buNone/>
            </a:pPr>
            <a:endParaRPr lang="en-US" altLang="ja-JP" sz="2800" dirty="0" smtClean="0"/>
          </a:p>
          <a:p>
            <a:pPr marL="109728" indent="0">
              <a:buNone/>
            </a:pPr>
            <a:r>
              <a:rPr lang="ja-JP" altLang="en-US" sz="2000" dirty="0"/>
              <a:t>　</a:t>
            </a:r>
            <a:r>
              <a:rPr lang="ja-JP" altLang="en-US" sz="2000" dirty="0" smtClean="0"/>
              <a:t>　　　　　　　　　　　　　　　　　　　　　　　　　　　　　　　　　　　　　　　　　</a:t>
            </a:r>
            <a:r>
              <a:rPr lang="ja-JP" altLang="en-US" sz="2800" dirty="0" smtClean="0"/>
              <a:t>ユング</a:t>
            </a:r>
            <a:endParaRPr lang="en-US" altLang="ja-JP" sz="2000" dirty="0" smtClean="0"/>
          </a:p>
          <a:p>
            <a:pPr marL="109728" indent="0">
              <a:buNone/>
            </a:pPr>
            <a:endParaRPr lang="en-US" altLang="ja-JP" sz="2800" dirty="0"/>
          </a:p>
          <a:p>
            <a:pPr marL="109728" indent="0">
              <a:buNone/>
            </a:pPr>
            <a:endParaRPr lang="en-US" altLang="ja-JP" sz="2800" dirty="0" smtClean="0"/>
          </a:p>
          <a:p>
            <a:pPr marL="109728" indent="0">
              <a:buNone/>
            </a:pPr>
            <a:endParaRPr lang="en-US" altLang="ja-JP" sz="2800" dirty="0"/>
          </a:p>
          <a:p>
            <a:pPr marL="109728" indent="0">
              <a:buNone/>
            </a:pPr>
            <a:endParaRPr lang="en-US" altLang="ja-JP" sz="2800" dirty="0" smtClean="0"/>
          </a:p>
          <a:p>
            <a:pPr marL="109728" indent="0">
              <a:buNone/>
            </a:pPr>
            <a:endParaRPr lang="en-US" altLang="ja-JP" sz="2800" dirty="0"/>
          </a:p>
          <a:p>
            <a:pPr marL="109728" indent="0">
              <a:buNone/>
            </a:pPr>
            <a:endParaRPr lang="en-US" altLang="ja-JP" sz="3600" dirty="0" smtClean="0"/>
          </a:p>
          <a:p>
            <a:pPr marL="109728" indent="0">
              <a:buNone/>
            </a:pPr>
            <a:endParaRPr kumimoji="1" lang="ja-JP" altLang="en-US" dirty="0"/>
          </a:p>
        </p:txBody>
      </p:sp>
      <p:sp>
        <p:nvSpPr>
          <p:cNvPr id="3" name="タイトル 2"/>
          <p:cNvSpPr>
            <a:spLocks noGrp="1"/>
          </p:cNvSpPr>
          <p:nvPr>
            <p:ph type="title"/>
          </p:nvPr>
        </p:nvSpPr>
        <p:spPr/>
        <p:txBody>
          <a:bodyPr/>
          <a:lstStyle/>
          <a:p>
            <a:r>
              <a:rPr kumimoji="1" lang="ja-JP" altLang="en-US" dirty="0" smtClean="0"/>
              <a:t>まとめ</a:t>
            </a:r>
            <a:endParaRPr kumimoji="1" lang="ja-JP" altLang="en-US" dirty="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8263" y="3789040"/>
            <a:ext cx="1940793" cy="2372080"/>
          </a:xfrm>
          <a:prstGeom prst="rect">
            <a:avLst/>
          </a:prstGeom>
        </p:spPr>
      </p:pic>
    </p:spTree>
    <p:extLst>
      <p:ext uri="{BB962C8B-B14F-4D97-AF65-F5344CB8AC3E}">
        <p14:creationId xmlns:p14="http://schemas.microsoft.com/office/powerpoint/2010/main" val="159025354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220</TotalTime>
  <Words>431</Words>
  <Application>Microsoft Office PowerPoint</Application>
  <PresentationFormat>画面に合わせる (4:3)</PresentationFormat>
  <Paragraphs>65</Paragraphs>
  <Slides>10</Slides>
  <Notes>0</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ビジネス</vt:lpstr>
      <vt:lpstr>自分は何タイプ？ ～内向的・外向的性格の良さを知ろう！～</vt:lpstr>
      <vt:lpstr>あなたはどちらにあてはまりますか？(1)</vt:lpstr>
      <vt:lpstr>外向的性格とは？</vt:lpstr>
      <vt:lpstr>内向的性格とは？</vt:lpstr>
      <vt:lpstr>自分のタイプはどちらかな？</vt:lpstr>
      <vt:lpstr>結果をみてみよう！</vt:lpstr>
      <vt:lpstr>外向的性格のいいところ</vt:lpstr>
      <vt:lpstr>内向的性格のいいところ</vt:lpstr>
      <vt:lpstr>まとめ</vt:lpstr>
      <vt:lpstr>これからの課題</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自分は何タイプ？ ～内向的・外向的性格の良さを知ろう！～</dc:title>
  <dc:creator>kanako</dc:creator>
  <cp:lastModifiedBy>kanako</cp:lastModifiedBy>
  <cp:revision>19</cp:revision>
  <dcterms:created xsi:type="dcterms:W3CDTF">2013-01-26T00:33:29Z</dcterms:created>
  <dcterms:modified xsi:type="dcterms:W3CDTF">2013-02-04T01:43:43Z</dcterms:modified>
</cp:coreProperties>
</file>