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3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9" r:id="rId20"/>
    <p:sldId id="276" r:id="rId21"/>
    <p:sldId id="281" r:id="rId22"/>
    <p:sldId id="277" r:id="rId23"/>
    <p:sldId id="278" r:id="rId24"/>
    <p:sldId id="269" r:id="rId25"/>
    <p:sldId id="265" r:id="rId26"/>
    <p:sldId id="280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6" r:id="rId37"/>
    <p:sldId id="292" r:id="rId38"/>
    <p:sldId id="293" r:id="rId39"/>
    <p:sldId id="294" r:id="rId40"/>
    <p:sldId id="295" r:id="rId41"/>
    <p:sldId id="297" r:id="rId4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700" autoAdjust="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14B87-59D2-4B1D-BE67-F6E6339D0804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7D15-B0FF-4DAE-8666-2681C5B61D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473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83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8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6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48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03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51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0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3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86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62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8B450-0A4F-4F36-B153-2F3AAF1EEB91}" type="datetimeFigureOut">
              <a:rPr kumimoji="1" lang="ja-JP" altLang="en-US" smtClean="0"/>
              <a:t>2014/2/5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F2825-C4ED-4F50-85E2-2F57C2551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39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リフレッシュ！！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95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さくらんぼ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kumimoji="1" lang="en-US" altLang="ja-JP" sz="4000" dirty="0"/>
              <a:t>5</a:t>
            </a:r>
            <a:r>
              <a:rPr kumimoji="1" lang="ja-JP" altLang="en-US" sz="4000" dirty="0" smtClean="0"/>
              <a:t>文字ですか？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147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ピッコロ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４文字ですか？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276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err="1" smtClean="0"/>
              <a:t>おこづ</a:t>
            </a:r>
            <a:r>
              <a:rPr kumimoji="1" lang="ja-JP" altLang="en-US" sz="7200" dirty="0" smtClean="0"/>
              <a:t>かい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「お母さんに＿＿をもらう」にあてはまりますか？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9583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sz="7200" dirty="0" smtClean="0"/>
          </a:p>
          <a:p>
            <a:pPr marL="0" indent="0" algn="ctr">
              <a:buNone/>
            </a:pPr>
            <a:r>
              <a:rPr kumimoji="1" lang="ja-JP" altLang="en-US" sz="7200" dirty="0" smtClean="0"/>
              <a:t>美術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kumimoji="1" lang="ja-JP" altLang="en-US" sz="4000" dirty="0" smtClean="0"/>
              <a:t>飲み物の</a:t>
            </a:r>
            <a:r>
              <a:rPr lang="ja-JP" altLang="en-US" sz="4000" dirty="0" smtClean="0"/>
              <a:t>１</a:t>
            </a:r>
            <a:r>
              <a:rPr kumimoji="1" lang="ja-JP" altLang="en-US" sz="4000" dirty="0" smtClean="0"/>
              <a:t>種ですか？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467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ヘリウム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en-US" altLang="ja-JP" sz="4000" dirty="0"/>
              <a:t>4</a:t>
            </a:r>
            <a:r>
              <a:rPr lang="ja-JP" altLang="en-US" sz="4000" dirty="0" smtClean="0"/>
              <a:t>文字ですか？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6143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こおろぎ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３</a:t>
            </a:r>
            <a:r>
              <a:rPr lang="ja-JP" altLang="en-US" sz="4000" dirty="0" smtClean="0"/>
              <a:t>文字ですか？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35197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買い物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楽器</a:t>
            </a:r>
            <a:r>
              <a:rPr lang="ja-JP" altLang="en-US" sz="4000" dirty="0" smtClean="0"/>
              <a:t>の一種ですか？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304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こんにゃく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kumimoji="1" lang="ja-JP" altLang="en-US" sz="4000" dirty="0" smtClean="0"/>
              <a:t>「＿＿は空を飛ぶ」にあてはまりますか？</a:t>
            </a:r>
            <a:endParaRPr kumimoji="1"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15915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教師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魚類</a:t>
            </a:r>
            <a:r>
              <a:rPr lang="ja-JP" altLang="en-US" sz="4000" dirty="0" smtClean="0"/>
              <a:t>の一種ですか？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586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sz="7200" dirty="0" smtClean="0"/>
              <a:t>いせえび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en-US" altLang="ja-JP" sz="4000" dirty="0"/>
              <a:t>4</a:t>
            </a:r>
            <a:r>
              <a:rPr lang="ja-JP" altLang="en-US" sz="4000" dirty="0"/>
              <a:t>文字です</a:t>
            </a:r>
            <a:r>
              <a:rPr lang="ja-JP" altLang="en-US" sz="4000" dirty="0" smtClean="0"/>
              <a:t>か？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98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テスト勉強</a:t>
            </a:r>
            <a:r>
              <a:rPr lang="ja-JP" altLang="en-US" dirty="0"/>
              <a:t>に</a:t>
            </a:r>
            <a:r>
              <a:rPr kumimoji="1" lang="ja-JP" altLang="en-US" dirty="0" smtClean="0"/>
              <a:t>お疲れの皆さんへ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息抜きに日本語についてのクイズをします。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これから</a:t>
            </a:r>
            <a:r>
              <a:rPr lang="ja-JP" altLang="en-US" dirty="0"/>
              <a:t>出てくる単語について口頭で「はい」「いいえ」</a:t>
            </a:r>
            <a:r>
              <a:rPr lang="ja-JP" altLang="en-US" dirty="0" smtClean="0"/>
              <a:t>で各自答えて</a:t>
            </a:r>
            <a:r>
              <a:rPr lang="ja-JP" altLang="en-US" dirty="0"/>
              <a:t>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</a:t>
            </a:r>
            <a:r>
              <a:rPr lang="ja-JP" altLang="ja-JP" dirty="0" smtClean="0"/>
              <a:t>言葉</a:t>
            </a:r>
            <a:r>
              <a:rPr lang="ja-JP" altLang="ja-JP" dirty="0"/>
              <a:t>の文字数が合っているかどうか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・文意やカテゴリーに当てはまるかどうか。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2455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運動靴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kumimoji="1" lang="ja-JP" altLang="en-US" sz="4000" dirty="0"/>
              <a:t>履き物</a:t>
            </a:r>
            <a:r>
              <a:rPr kumimoji="1" lang="ja-JP" altLang="en-US" sz="4000" dirty="0" smtClean="0"/>
              <a:t>の一種ですか？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323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しいたけ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kumimoji="1" lang="en-US" altLang="ja-JP" sz="4000" dirty="0"/>
              <a:t>7</a:t>
            </a:r>
            <a:r>
              <a:rPr kumimoji="1" lang="ja-JP" altLang="en-US" sz="4000" dirty="0" smtClean="0"/>
              <a:t>文字ですか？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624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クッキー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お菓子</a:t>
            </a:r>
            <a:r>
              <a:rPr lang="ja-JP" altLang="en-US" sz="4000" dirty="0" smtClean="0"/>
              <a:t>の一種ですか？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019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ダイヤモンド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４文字ですか？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39014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sz="7200" dirty="0" smtClean="0"/>
          </a:p>
          <a:p>
            <a:pPr marL="0" indent="0" algn="ctr">
              <a:buNone/>
            </a:pPr>
            <a:r>
              <a:rPr kumimoji="1" lang="ja-JP" altLang="en-US" sz="7200" dirty="0" smtClean="0"/>
              <a:t>テーブル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果物</a:t>
            </a:r>
            <a:r>
              <a:rPr lang="ja-JP" altLang="en-US" sz="4000" dirty="0" smtClean="0"/>
              <a:t>の一種ですか？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2016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en-US" altLang="ja-JP" sz="7200" dirty="0" smtClean="0"/>
              <a:t>5</a:t>
            </a:r>
            <a:r>
              <a:rPr lang="ja-JP" altLang="en-US" sz="7200" dirty="0" smtClean="0"/>
              <a:t>円玉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貨幣の</a:t>
            </a:r>
            <a:r>
              <a:rPr lang="ja-JP" altLang="en-US" sz="4000" dirty="0" smtClean="0"/>
              <a:t>一種ですか？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38881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エジソン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en-US" altLang="ja-JP" sz="4000" dirty="0"/>
              <a:t>5</a:t>
            </a:r>
            <a:r>
              <a:rPr lang="ja-JP" altLang="en-US" sz="4000" dirty="0"/>
              <a:t>文字です</a:t>
            </a:r>
            <a:r>
              <a:rPr lang="ja-JP" altLang="en-US" sz="4000" dirty="0" smtClean="0"/>
              <a:t>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329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次</a:t>
            </a:r>
            <a:r>
              <a:rPr kumimoji="1" lang="ja-JP" altLang="en-US" dirty="0" smtClean="0"/>
              <a:t>に・・・・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13800" dirty="0" smtClean="0"/>
              <a:t>２９１</a:t>
            </a:r>
            <a:endParaRPr kumimoji="1" lang="en-US" altLang="ja-JP" sz="13800" dirty="0" smtClean="0"/>
          </a:p>
          <a:p>
            <a:pPr marL="0" indent="0" algn="ctr">
              <a:buNone/>
            </a:pPr>
            <a:endParaRPr lang="en-US" altLang="ja-JP" sz="4400" dirty="0" smtClean="0"/>
          </a:p>
          <a:p>
            <a:pPr marL="0" indent="0" algn="ctr">
              <a:buNone/>
            </a:pPr>
            <a:r>
              <a:rPr lang="ja-JP" altLang="en-US" sz="4400" dirty="0" smtClean="0"/>
              <a:t>この数字から３ずつ次々と引いた値を口頭で答えていってください</a:t>
            </a:r>
            <a:endParaRPr kumimoji="1"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17287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6600" dirty="0" smtClean="0"/>
              <a:t>引き算を終了してください。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5444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最後に・・・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先ほど</a:t>
            </a:r>
            <a:r>
              <a:rPr lang="ja-JP" altLang="ja-JP" dirty="0"/>
              <a:t>質問に答えてもらった言葉がありました</a:t>
            </a:r>
            <a:r>
              <a:rPr lang="ja-JP" altLang="ja-JP" dirty="0" smtClean="0"/>
              <a:t>が</a:t>
            </a:r>
            <a:r>
              <a:rPr lang="ja-JP" altLang="en-US" dirty="0" smtClean="0"/>
              <a:t>、</a:t>
            </a:r>
            <a:r>
              <a:rPr lang="ja-JP" altLang="ja-JP" dirty="0" smtClean="0"/>
              <a:t>どの</a:t>
            </a:r>
            <a:r>
              <a:rPr lang="ja-JP" altLang="ja-JP" dirty="0"/>
              <a:t>ような言葉があった</a:t>
            </a:r>
            <a:r>
              <a:rPr lang="ja-JP" altLang="ja-JP" dirty="0" smtClean="0"/>
              <a:t>か</a:t>
            </a:r>
            <a:r>
              <a:rPr lang="ja-JP" altLang="en-US" dirty="0"/>
              <a:t>を</a:t>
            </a:r>
            <a:r>
              <a:rPr lang="ja-JP" altLang="ja-JP" dirty="0" smtClean="0"/>
              <a:t>できるだけ思い出し</a:t>
            </a:r>
            <a:r>
              <a:rPr lang="ja-JP" altLang="en-US" dirty="0" smtClean="0"/>
              <a:t>て</a:t>
            </a:r>
            <a:r>
              <a:rPr lang="ja-JP" altLang="ja-JP" dirty="0" smtClean="0"/>
              <a:t>用紙</a:t>
            </a:r>
            <a:r>
              <a:rPr lang="ja-JP" altLang="ja-JP" dirty="0"/>
              <a:t>に</a:t>
            </a:r>
            <a:r>
              <a:rPr lang="ja-JP" altLang="ja-JP" dirty="0" smtClean="0"/>
              <a:t>書いて</a:t>
            </a:r>
            <a:r>
              <a:rPr lang="ja-JP" altLang="en-US" dirty="0" smtClean="0"/>
              <a:t>みて</a:t>
            </a:r>
            <a:r>
              <a:rPr lang="ja-JP" altLang="ja-JP" dirty="0" smtClean="0"/>
              <a:t>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出た順番はどうでもいいです。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小さい「っ」，「ゅ」，「ゃ」などは</a:t>
            </a:r>
            <a:r>
              <a:rPr lang="ja-JP" altLang="en-US" dirty="0"/>
              <a:t>１文字で数えます。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例：シャツ→３文字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「はい」か「いいえ」で答えてください。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周りの友達に迷惑にならないように小さい声で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答えて</a:t>
            </a:r>
            <a:r>
              <a:rPr kumimoji="1" lang="ja-JP" altLang="en-US" dirty="0" smtClean="0"/>
              <a:t>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40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sz="5300" dirty="0"/>
              <a:t>紙に書くのを終了してください。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クイズはおわり</a:t>
            </a:r>
            <a:r>
              <a:rPr lang="ja-JP" altLang="en-US" sz="4800" dirty="0"/>
              <a:t>です</a:t>
            </a:r>
            <a:endParaRPr lang="en-US" altLang="ja-JP" sz="4800" dirty="0"/>
          </a:p>
          <a:p>
            <a:pPr marL="0" indent="0">
              <a:buNone/>
            </a:pPr>
            <a:r>
              <a:rPr lang="ja-JP" altLang="en-US" sz="4800" dirty="0" smtClean="0"/>
              <a:t>お疲れ</a:t>
            </a:r>
            <a:r>
              <a:rPr lang="ja-JP" altLang="en-US" sz="4800" dirty="0"/>
              <a:t>様でした。</a:t>
            </a:r>
          </a:p>
          <a:p>
            <a:pPr marL="0" indent="0">
              <a:buNone/>
            </a:pP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98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答え合わせをしてみましょう。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以下</a:t>
            </a:r>
            <a:r>
              <a:rPr lang="ja-JP" altLang="en-US" dirty="0" smtClean="0"/>
              <a:t>の単語が紙にかけていたら</a:t>
            </a:r>
            <a:r>
              <a:rPr lang="ja-JP" altLang="en-US" dirty="0" smtClean="0">
                <a:solidFill>
                  <a:srgbClr val="FF0000"/>
                </a:solidFill>
              </a:rPr>
              <a:t>赤で○</a:t>
            </a:r>
            <a:r>
              <a:rPr lang="ja-JP" altLang="en-US" dirty="0" smtClean="0"/>
              <a:t>を付けましょう。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天気・教師・こんにゃく・</a:t>
            </a:r>
            <a:r>
              <a:rPr lang="ja-JP" altLang="en-US" dirty="0" err="1" smtClean="0">
                <a:solidFill>
                  <a:srgbClr val="FF0000"/>
                </a:solidFill>
              </a:rPr>
              <a:t>おこづ</a:t>
            </a:r>
            <a:r>
              <a:rPr lang="ja-JP" altLang="en-US" dirty="0" smtClean="0">
                <a:solidFill>
                  <a:srgbClr val="FF0000"/>
                </a:solidFill>
              </a:rPr>
              <a:t>かい・テーブル・クッキー・買い物・５円玉・運動靴・美術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118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以下の単語は</a:t>
            </a:r>
            <a:r>
              <a:rPr kumimoji="1" lang="ja-JP" altLang="en-US" dirty="0" smtClean="0">
                <a:solidFill>
                  <a:srgbClr val="0070C0"/>
                </a:solidFill>
              </a:rPr>
              <a:t>青</a:t>
            </a:r>
            <a:r>
              <a:rPr kumimoji="1" lang="ja-JP" altLang="en-US" dirty="0" smtClean="0"/>
              <a:t>または別の色で○を付けましょう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マスカラ・ヘリウム・ダイヤモンド・こおろぎ・しゃもじ・ピッコロ・さくらんぼ・いか・いせえび・しいたけ・エジソン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0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赤と青の○どちらが多かったですか？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</a:t>
            </a:r>
            <a:r>
              <a:rPr lang="ja-JP" altLang="en-US" dirty="0"/>
              <a:t>・</a:t>
            </a:r>
            <a:r>
              <a:rPr lang="ja-JP" altLang="en-US" dirty="0" smtClean="0"/>
              <a:t>・赤の○の</a:t>
            </a:r>
            <a:r>
              <a:rPr lang="ja-JP" altLang="en-US" dirty="0"/>
              <a:t>方</a:t>
            </a:r>
            <a:r>
              <a:rPr lang="ja-JP" altLang="en-US" dirty="0" smtClean="0"/>
              <a:t>が多い？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これから何故赤の方がたくさん思い出せたかを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mtClean="0">
                <a:solidFill>
                  <a:srgbClr val="FF0000"/>
                </a:solidFill>
              </a:rPr>
              <a:t>処理水準</a:t>
            </a:r>
            <a:r>
              <a:rPr lang="ja-JP" altLang="en-US" smtClean="0"/>
              <a:t>と</a:t>
            </a:r>
            <a:r>
              <a:rPr lang="ja-JP" altLang="en-US" dirty="0" smtClean="0"/>
              <a:t>いう考え方を使って説明していきたいと思います。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1532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処理水準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処理水準とは？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クレイク</a:t>
            </a:r>
            <a:r>
              <a:rPr lang="ja-JP" altLang="ja-JP" dirty="0"/>
              <a:t>とロックハート（</a:t>
            </a:r>
            <a:r>
              <a:rPr lang="en-US" altLang="ja-JP" dirty="0" err="1"/>
              <a:t>Craik</a:t>
            </a:r>
            <a:r>
              <a:rPr lang="en-US" altLang="ja-JP" dirty="0"/>
              <a:t> and </a:t>
            </a:r>
            <a:r>
              <a:rPr lang="en-US" altLang="ja-JP" dirty="0" smtClean="0"/>
              <a:t>Lockhart, 1972</a:t>
            </a:r>
            <a:r>
              <a:rPr lang="ja-JP" altLang="ja-JP" dirty="0"/>
              <a:t>）が提唱</a:t>
            </a:r>
            <a:r>
              <a:rPr lang="ja-JP" altLang="ja-JP" dirty="0" smtClean="0"/>
              <a:t>した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記憶</a:t>
            </a:r>
            <a:r>
              <a:rPr lang="ja-JP" altLang="ja-JP" dirty="0"/>
              <a:t>の処理の深さには</a:t>
            </a:r>
            <a:r>
              <a:rPr lang="en-US" altLang="ja-JP" dirty="0"/>
              <a:t>3</a:t>
            </a:r>
            <a:r>
              <a:rPr lang="ja-JP" altLang="ja-JP" dirty="0" err="1"/>
              <a:t>つの</a:t>
            </a:r>
            <a:r>
              <a:rPr lang="ja-JP" altLang="ja-JP" dirty="0"/>
              <a:t>領域が</a:t>
            </a:r>
            <a:r>
              <a:rPr lang="ja-JP" altLang="ja-JP" dirty="0" smtClean="0"/>
              <a:t>あり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ja-JP" dirty="0" smtClean="0"/>
              <a:t>物理的</a:t>
            </a:r>
            <a:r>
              <a:rPr lang="ja-JP" altLang="en-US" dirty="0" smtClean="0"/>
              <a:t>処理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ja-JP" dirty="0" smtClean="0"/>
              <a:t>音響的</a:t>
            </a:r>
            <a:r>
              <a:rPr lang="ja-JP" altLang="en-US" dirty="0" smtClean="0"/>
              <a:t>処理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ja-JP" dirty="0" smtClean="0"/>
              <a:t>意味</a:t>
            </a:r>
            <a:r>
              <a:rPr lang="ja-JP" altLang="en-US" dirty="0" smtClean="0"/>
              <a:t>的</a:t>
            </a:r>
            <a:r>
              <a:rPr lang="ja-JP" altLang="ja-JP" dirty="0" smtClean="0"/>
              <a:t>処理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　　　　　　　に</a:t>
            </a:r>
            <a:r>
              <a:rPr lang="ja-JP" altLang="ja-JP" dirty="0" smtClean="0"/>
              <a:t>分けられて</a:t>
            </a:r>
            <a:r>
              <a:rPr lang="ja-JP" altLang="ja-JP" dirty="0"/>
              <a:t>いる</a:t>
            </a:r>
            <a:r>
              <a:rPr lang="ja-JP" altLang="ja-JP" dirty="0" smtClean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9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処理水準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412776"/>
            <a:ext cx="8640960" cy="5176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記憶の処理の深さは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浅い　物理的処理　</a:t>
            </a:r>
            <a:r>
              <a:rPr lang="ja-JP" altLang="en-US" sz="2800" dirty="0" smtClean="0"/>
              <a:t>（その</a:t>
            </a:r>
            <a:r>
              <a:rPr lang="ja-JP" altLang="en-US" sz="2800" dirty="0"/>
              <a:t>形の</a:t>
            </a:r>
            <a:r>
              <a:rPr lang="ja-JP" altLang="en-US" sz="2800" dirty="0" smtClean="0"/>
              <a:t>まま文字を</a:t>
            </a:r>
            <a:r>
              <a:rPr lang="ja-JP" altLang="en-US" sz="2800" dirty="0" smtClean="0"/>
              <a:t>覚える</a:t>
            </a:r>
            <a:r>
              <a:rPr lang="ja-JP" altLang="en-US" sz="2800" dirty="0" smtClean="0"/>
              <a:t>）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音響的処理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（その音の情報を覚える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 smtClean="0"/>
              <a:t>深い</a:t>
            </a:r>
            <a:r>
              <a:rPr lang="ja-JP" altLang="en-US" sz="2800" dirty="0"/>
              <a:t>　</a:t>
            </a:r>
            <a:r>
              <a:rPr kumimoji="1" lang="ja-JP" altLang="en-US" sz="2800" dirty="0" smtClean="0"/>
              <a:t>意味</a:t>
            </a:r>
            <a:r>
              <a:rPr lang="ja-JP" altLang="en-US" sz="2800" dirty="0" smtClean="0"/>
              <a:t>的</a:t>
            </a:r>
            <a:r>
              <a:rPr kumimoji="1" lang="ja-JP" altLang="en-US" sz="2800" dirty="0" smtClean="0"/>
              <a:t>処理　</a:t>
            </a:r>
            <a:r>
              <a:rPr lang="ja-JP" altLang="en-US" sz="2800" dirty="0" smtClean="0"/>
              <a:t>（その情報</a:t>
            </a:r>
            <a:r>
              <a:rPr lang="ja-JP" altLang="en-US" sz="2800" dirty="0"/>
              <a:t>の意味を</a:t>
            </a:r>
            <a:r>
              <a:rPr lang="ja-JP" altLang="en-US" sz="2800" dirty="0" smtClean="0"/>
              <a:t>考えて覚える）　　　　</a:t>
            </a:r>
            <a:r>
              <a:rPr lang="ja-JP" altLang="en-US" sz="2800" dirty="0" smtClean="0"/>
              <a:t>　　　　　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とされており、処理</a:t>
            </a:r>
            <a:r>
              <a:rPr lang="ja-JP" altLang="en-US" sz="2800" dirty="0"/>
              <a:t>が</a:t>
            </a:r>
            <a:r>
              <a:rPr lang="ja-JP" altLang="en-US" sz="2800" dirty="0" smtClean="0"/>
              <a:t>深ければ</a:t>
            </a:r>
            <a:r>
              <a:rPr lang="ja-JP" altLang="en-US" sz="2800" u="sng" dirty="0" smtClean="0"/>
              <a:t>深いほど</a:t>
            </a:r>
            <a:r>
              <a:rPr lang="ja-JP" altLang="en-US" sz="2800" dirty="0" smtClean="0"/>
              <a:t>記憶に残る。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　　　　　　　　　　　　　　　　　　→覚えられる！</a:t>
            </a:r>
            <a:endParaRPr kumimoji="1" lang="ja-JP" altLang="en-US" sz="2800" dirty="0"/>
          </a:p>
        </p:txBody>
      </p:sp>
      <p:sp>
        <p:nvSpPr>
          <p:cNvPr id="4" name="上下矢印 3"/>
          <p:cNvSpPr/>
          <p:nvPr/>
        </p:nvSpPr>
        <p:spPr>
          <a:xfrm>
            <a:off x="683568" y="2924944"/>
            <a:ext cx="432048" cy="133367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59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処理水準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処理</a:t>
            </a:r>
            <a:r>
              <a:rPr lang="ja-JP" altLang="en-US" dirty="0" smtClean="0"/>
              <a:t>水準の例・・・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</a:t>
            </a:r>
            <a:r>
              <a:rPr lang="en-US" altLang="ja-JP" dirty="0" smtClean="0"/>
              <a:t>psychological</a:t>
            </a:r>
            <a:r>
              <a:rPr lang="ja-JP" altLang="en-US" dirty="0" smtClean="0"/>
              <a:t>」（心理的な）という英単語のつづりを覚えたい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目で見る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→そのまま文字を覚えよう</a:t>
            </a:r>
            <a:r>
              <a:rPr lang="ja-JP" altLang="en-US" dirty="0" smtClean="0"/>
              <a:t>とする</a:t>
            </a:r>
            <a:r>
              <a:rPr lang="ja-JP" altLang="en-US" dirty="0"/>
              <a:t>（</a:t>
            </a:r>
            <a:r>
              <a:rPr lang="ja-JP" altLang="en-US" dirty="0" smtClean="0"/>
              <a:t>物理的処理）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</a:t>
            </a:r>
            <a:r>
              <a:rPr lang="en-US" altLang="ja-JP" dirty="0" err="1" smtClean="0"/>
              <a:t>psycholog</a:t>
            </a:r>
            <a:r>
              <a:rPr lang="ja-JP" altLang="en-US" dirty="0" smtClean="0"/>
              <a:t>ｙ」（心理学）に「</a:t>
            </a:r>
            <a:r>
              <a:rPr lang="en-US" altLang="ja-JP" dirty="0" err="1" smtClean="0"/>
              <a:t>ical</a:t>
            </a:r>
            <a:r>
              <a:rPr lang="ja-JP" altLang="en-US" dirty="0" smtClean="0"/>
              <a:t>」（～的な）が加わった。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→意味を考えて覚える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意味的処理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lang="ja-JP" altLang="en-US" dirty="0" smtClean="0"/>
              <a:t>後者の方が覚えやすい！！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89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処理水準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今回のクイズで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赤○をつけたもの</a:t>
            </a:r>
            <a:r>
              <a:rPr lang="ja-JP" altLang="en-US" dirty="0"/>
              <a:t>→</a:t>
            </a:r>
            <a:r>
              <a:rPr kumimoji="1" lang="ja-JP" altLang="en-US" dirty="0" smtClean="0"/>
              <a:t>意味的処理に当てはまる。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2400" dirty="0" smtClean="0"/>
              <a:t>こんにゃく「</a:t>
            </a:r>
            <a:r>
              <a:rPr lang="ja-JP" altLang="en-US" sz="2400" dirty="0"/>
              <a:t>＿＿は空を</a:t>
            </a:r>
            <a:r>
              <a:rPr lang="ja-JP" altLang="en-US" sz="2400" dirty="0" smtClean="0"/>
              <a:t>飛ぶ」に</a:t>
            </a:r>
            <a:r>
              <a:rPr lang="ja-JP" altLang="en-US" sz="2400" dirty="0"/>
              <a:t>あてはまりますか</a:t>
            </a:r>
            <a:r>
              <a:rPr lang="ja-JP" altLang="en-US" sz="2400" dirty="0" smtClean="0"/>
              <a:t>？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教師　魚類</a:t>
            </a:r>
            <a:r>
              <a:rPr lang="ja-JP" altLang="en-US" sz="2400" dirty="0"/>
              <a:t>の一種ですか</a:t>
            </a:r>
            <a:r>
              <a:rPr lang="ja-JP" altLang="en-US" sz="2400" dirty="0" smtClean="0"/>
              <a:t>？　など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青○をつけたもの</a:t>
            </a:r>
            <a:r>
              <a:rPr lang="ja-JP" altLang="en-US" dirty="0" smtClean="0"/>
              <a:t>→物理的処理に当てはまる。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2400" dirty="0"/>
              <a:t>しゃ</a:t>
            </a:r>
            <a:r>
              <a:rPr lang="ja-JP" altLang="en-US" sz="2400" dirty="0" smtClean="0"/>
              <a:t>もじ　</a:t>
            </a:r>
            <a:r>
              <a:rPr lang="ja-JP" altLang="en-US" sz="2400" dirty="0"/>
              <a:t>１</a:t>
            </a:r>
            <a:r>
              <a:rPr lang="ja-JP" altLang="en-US" sz="2400" dirty="0" smtClean="0"/>
              <a:t>文字</a:t>
            </a:r>
            <a:r>
              <a:rPr lang="ja-JP" altLang="en-US" sz="2400" dirty="0"/>
              <a:t>の単語ですか</a:t>
            </a:r>
            <a:r>
              <a:rPr lang="ja-JP" altLang="en-US" sz="2400" dirty="0" smtClean="0"/>
              <a:t>？など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物理</a:t>
            </a:r>
            <a:r>
              <a:rPr lang="ja-JP" altLang="en-US" dirty="0" smtClean="0"/>
              <a:t>的処理よりも深い処理である意味的処理を行った方が覚えられる！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1316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処理水準は，他にどんな分野に活用できるだろうか？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27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たとえば・・・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英単語を覚えたい！！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→反意語，同義語，例文。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ja-JP" altLang="en-US" dirty="0" smtClean="0"/>
              <a:t>国名や位置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→国の形，国の特徴。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などなど・・・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80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sz="7200" dirty="0" smtClean="0"/>
              <a:t>オランダ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６文字</a:t>
            </a:r>
            <a:r>
              <a:rPr lang="ja-JP" altLang="en-US" sz="4000" dirty="0" smtClean="0"/>
              <a:t>ですか？</a:t>
            </a:r>
            <a:endParaRPr lang="en-US" altLang="ja-JP" sz="40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018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振り返り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処理水準とは，記憶の処理には３つのレベルがあり，その中でも深い処理つまり，意味を</a:t>
            </a:r>
            <a:r>
              <a:rPr lang="ja-JP" altLang="en-US" dirty="0" smtClean="0"/>
              <a:t>考えながら覚え</a:t>
            </a:r>
            <a:r>
              <a:rPr kumimoji="1" lang="ja-JP" altLang="en-US" dirty="0" smtClean="0"/>
              <a:t>ると、記憶</a:t>
            </a:r>
            <a:r>
              <a:rPr lang="ja-JP" altLang="en-US" dirty="0"/>
              <a:t>に</a:t>
            </a:r>
            <a:r>
              <a:rPr lang="ja-JP" altLang="en-US" dirty="0" smtClean="0"/>
              <a:t>残りやすい</a:t>
            </a:r>
            <a:r>
              <a:rPr kumimoji="1" lang="ja-JP" altLang="en-US" dirty="0" smtClean="0"/>
              <a:t>ということ。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 smtClean="0"/>
              <a:t>処理水準の</a:t>
            </a:r>
            <a:r>
              <a:rPr lang="ja-JP" altLang="en-US" dirty="0" smtClean="0"/>
              <a:t>方法の一つと</a:t>
            </a:r>
            <a:r>
              <a:rPr lang="ja-JP" altLang="en-US" dirty="0"/>
              <a:t>して</a:t>
            </a:r>
            <a:r>
              <a:rPr kumimoji="1" lang="ja-JP" altLang="en-US" dirty="0" smtClean="0"/>
              <a:t>，イメージマップ。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処理水準</a:t>
            </a:r>
            <a:r>
              <a:rPr lang="ja-JP" altLang="en-US" dirty="0" smtClean="0"/>
              <a:t>の考え方は，</a:t>
            </a:r>
            <a:r>
              <a:rPr kumimoji="1" lang="ja-JP" altLang="en-US" dirty="0" smtClean="0"/>
              <a:t>英単語や地理・漢字・倫理などあらゆる暗記分野で活かせる。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21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引用文献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err="1" smtClean="0"/>
              <a:t>Klatzky</a:t>
            </a:r>
            <a:r>
              <a:rPr lang="en-US" altLang="ja-JP" dirty="0" smtClean="0"/>
              <a:t>, R. L.  (1975</a:t>
            </a:r>
            <a:r>
              <a:rPr lang="en-US" altLang="ja-JP" dirty="0"/>
              <a:t>).</a:t>
            </a:r>
            <a:r>
              <a:rPr lang="en-US" altLang="ja-JP" i="1" dirty="0"/>
              <a:t>Human </a:t>
            </a:r>
            <a:r>
              <a:rPr lang="en-US" altLang="ja-JP" i="1" dirty="0" smtClean="0"/>
              <a:t>memory </a:t>
            </a:r>
            <a:r>
              <a:rPr lang="en-US" altLang="ja-JP" dirty="0"/>
              <a:t>.</a:t>
            </a:r>
            <a:r>
              <a:rPr lang="en-US" altLang="ja-JP" i="1" dirty="0" smtClean="0"/>
              <a:t> </a:t>
            </a:r>
            <a:r>
              <a:rPr lang="en-US" altLang="ja-JP" dirty="0" smtClean="0"/>
              <a:t>2nd </a:t>
            </a:r>
            <a:r>
              <a:rPr lang="en-US" altLang="ja-JP" dirty="0" err="1" smtClean="0"/>
              <a:t>ed</a:t>
            </a:r>
            <a:r>
              <a:rPr lang="en-US" altLang="ja-JP" dirty="0" smtClean="0"/>
              <a:t> . United States : </a:t>
            </a:r>
            <a:r>
              <a:rPr lang="en-US" altLang="ja-JP" dirty="0" err="1"/>
              <a:t>W.H.Freeman</a:t>
            </a:r>
            <a:r>
              <a:rPr lang="en-US" altLang="ja-JP" dirty="0"/>
              <a:t> and company.</a:t>
            </a:r>
            <a:endParaRPr lang="ja-JP" altLang="ja-JP" dirty="0" smtClean="0"/>
          </a:p>
          <a:p>
            <a:pPr marL="0" indent="0">
              <a:buNone/>
            </a:pPr>
            <a:r>
              <a:rPr lang="ja-JP" altLang="ja-JP" dirty="0" smtClean="0"/>
              <a:t>（クラツキー</a:t>
            </a:r>
            <a:r>
              <a:rPr lang="en-US" altLang="ja-JP" dirty="0" smtClean="0"/>
              <a:t>, R.L.</a:t>
            </a:r>
            <a:r>
              <a:rPr lang="ja-JP" altLang="ja-JP" dirty="0" smtClean="0"/>
              <a:t> </a:t>
            </a:r>
            <a:r>
              <a:rPr lang="en-US" altLang="ja-JP" dirty="0" smtClean="0"/>
              <a:t> </a:t>
            </a:r>
            <a:r>
              <a:rPr lang="ja-JP" altLang="ja-JP" dirty="0" smtClean="0"/>
              <a:t>箱田裕司・中溝幸夫</a:t>
            </a:r>
            <a:r>
              <a:rPr lang="en-US" altLang="ja-JP" dirty="0" smtClean="0"/>
              <a:t>(</a:t>
            </a:r>
            <a:r>
              <a:rPr lang="ja-JP" altLang="ja-JP" dirty="0" smtClean="0"/>
              <a:t>訳</a:t>
            </a:r>
            <a:r>
              <a:rPr lang="en-US" altLang="ja-JP" dirty="0" smtClean="0"/>
              <a:t>)</a:t>
            </a:r>
            <a:r>
              <a:rPr lang="ja-JP" altLang="ja-JP" dirty="0" smtClean="0"/>
              <a:t>（</a:t>
            </a:r>
            <a:r>
              <a:rPr lang="en-US" altLang="ja-JP" dirty="0" smtClean="0"/>
              <a:t>1982</a:t>
            </a:r>
            <a:r>
              <a:rPr lang="ja-JP" altLang="ja-JP" dirty="0" smtClean="0"/>
              <a:t>）．記憶</a:t>
            </a:r>
            <a:r>
              <a:rPr lang="ja-JP" altLang="ja-JP" dirty="0"/>
              <a:t>のしくみ</a:t>
            </a:r>
            <a:r>
              <a:rPr lang="ja-JP" altLang="ja-JP" dirty="0" smtClean="0"/>
              <a:t>Ⅰ</a:t>
            </a:r>
            <a:r>
              <a:rPr lang="ja-JP" altLang="en-US" dirty="0" smtClean="0"/>
              <a:t>ー</a:t>
            </a:r>
            <a:r>
              <a:rPr lang="ja-JP" altLang="ja-JP" dirty="0" smtClean="0"/>
              <a:t>認知</a:t>
            </a:r>
            <a:r>
              <a:rPr lang="ja-JP" altLang="ja-JP" dirty="0"/>
              <a:t>心理学的</a:t>
            </a:r>
            <a:r>
              <a:rPr lang="ja-JP" altLang="ja-JP" dirty="0" smtClean="0"/>
              <a:t>アプローチ</a:t>
            </a:r>
            <a:r>
              <a:rPr lang="ja-JP" altLang="en-US" dirty="0" smtClean="0"/>
              <a:t>ー</a:t>
            </a:r>
            <a:r>
              <a:rPr lang="ja-JP" altLang="ja-JP" dirty="0"/>
              <a:t>　サイエンス社</a:t>
            </a:r>
            <a:r>
              <a:rPr lang="ja-JP" altLang="ja-JP" dirty="0" smtClean="0"/>
              <a:t>）</a:t>
            </a:r>
            <a:r>
              <a:rPr lang="en-US" altLang="ja-JP" dirty="0" smtClean="0"/>
              <a:t>38-42</a:t>
            </a:r>
            <a:endParaRPr lang="ja-JP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31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どんぐり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kumimoji="1" lang="ja-JP" altLang="en-US" sz="4000" dirty="0" smtClean="0"/>
              <a:t>「＿＿はスキップする」に</a:t>
            </a:r>
            <a:endParaRPr kumimoji="1" lang="en-US" altLang="ja-JP" sz="4000" dirty="0" smtClean="0"/>
          </a:p>
          <a:p>
            <a:pPr marL="0" indent="0" algn="ctr">
              <a:buNone/>
            </a:pPr>
            <a:r>
              <a:rPr kumimoji="1" lang="ja-JP" altLang="en-US" sz="4000" dirty="0" smtClean="0"/>
              <a:t>あてはまりますか？</a:t>
            </a:r>
            <a:endParaRPr kumimoji="1" lang="en-US" altLang="ja-JP" sz="4000" dirty="0" smtClean="0"/>
          </a:p>
          <a:p>
            <a:pPr marL="0" indent="0">
              <a:buNone/>
            </a:pP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268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さぁやってみよう！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r>
              <a:rPr lang="ja-JP" altLang="en-US" dirty="0" smtClean="0"/>
              <a:t>これからクイズをはじめます。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07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ja-JP" dirty="0" smtClean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7200" dirty="0" smtClean="0"/>
              <a:t>天気</a:t>
            </a:r>
            <a:endParaRPr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天候</a:t>
            </a:r>
            <a:r>
              <a:rPr lang="ja-JP" altLang="en-US" sz="4000" dirty="0" smtClean="0"/>
              <a:t>の一種ですか？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400420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しゃもじ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lang="ja-JP" altLang="en-US" sz="4000" dirty="0"/>
              <a:t>１</a:t>
            </a:r>
            <a:r>
              <a:rPr lang="ja-JP" altLang="en-US" sz="4000" dirty="0" smtClean="0"/>
              <a:t>文字ですか？</a:t>
            </a:r>
            <a:endParaRPr kumimoji="1" lang="en-US" altLang="ja-JP" sz="40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4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7200" dirty="0" smtClean="0"/>
              <a:t>いか</a:t>
            </a:r>
            <a:endParaRPr kumimoji="1" lang="en-US" altLang="ja-JP" sz="7200" dirty="0" smtClean="0"/>
          </a:p>
          <a:p>
            <a:pPr marL="0" indent="0" algn="ctr">
              <a:buNone/>
            </a:pPr>
            <a:r>
              <a:rPr kumimoji="1" lang="en-US" altLang="ja-JP" sz="4000" dirty="0" smtClean="0"/>
              <a:t>5</a:t>
            </a:r>
            <a:r>
              <a:rPr kumimoji="1" lang="ja-JP" altLang="en-US" sz="4000" dirty="0" smtClean="0"/>
              <a:t>文字ですか？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6411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541</TotalTime>
  <Words>837</Words>
  <Application>Microsoft Office PowerPoint</Application>
  <PresentationFormat>画面に合わせる (4:3)</PresentationFormat>
  <Paragraphs>218</Paragraphs>
  <Slides>41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2" baseType="lpstr">
      <vt:lpstr>Office ​​テーマ</vt:lpstr>
      <vt:lpstr>リフレッシュ！！</vt:lpstr>
      <vt:lpstr>テスト勉強にお疲れの皆さんへ</vt:lpstr>
      <vt:lpstr>注意</vt:lpstr>
      <vt:lpstr>練習</vt:lpstr>
      <vt:lpstr>練習２</vt:lpstr>
      <vt:lpstr>さぁやってみよう！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問題</vt:lpstr>
      <vt:lpstr>次に・・・・</vt:lpstr>
      <vt:lpstr>PowerPoint プレゼンテーション</vt:lpstr>
      <vt:lpstr>最後に・・・</vt:lpstr>
      <vt:lpstr>紙に書くのを終了してください。 </vt:lpstr>
      <vt:lpstr>答え合わせ</vt:lpstr>
      <vt:lpstr>答え合わせ</vt:lpstr>
      <vt:lpstr>答え合わせ</vt:lpstr>
      <vt:lpstr>処理水準</vt:lpstr>
      <vt:lpstr>処理水準</vt:lpstr>
      <vt:lpstr>処理水準</vt:lpstr>
      <vt:lpstr>処理水準</vt:lpstr>
      <vt:lpstr>処理水準は，他にどんな分野に活用できるだろうか？</vt:lpstr>
      <vt:lpstr>たとえば・・・</vt:lpstr>
      <vt:lpstr>振り返り</vt:lpstr>
      <vt:lpstr>引用文献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リフレッシュ！！</dc:title>
  <dc:creator>saya</dc:creator>
  <cp:lastModifiedBy>saya</cp:lastModifiedBy>
  <cp:revision>58</cp:revision>
  <cp:lastPrinted>2014-01-26T16:24:05Z</cp:lastPrinted>
  <dcterms:created xsi:type="dcterms:W3CDTF">2014-01-17T06:28:38Z</dcterms:created>
  <dcterms:modified xsi:type="dcterms:W3CDTF">2014-02-05T07:26:50Z</dcterms:modified>
</cp:coreProperties>
</file>